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1pPr>
    <a:lvl2pPr marL="0" marR="0" indent="2286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2pPr>
    <a:lvl3pPr marL="0" marR="0" indent="4572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3pPr>
    <a:lvl4pPr marL="0" marR="0" indent="6858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4pPr>
    <a:lvl5pPr marL="0" marR="0" indent="9144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5pPr>
    <a:lvl6pPr marL="0" marR="0" indent="11430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6pPr>
    <a:lvl7pPr marL="0" marR="0" indent="13716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7pPr>
    <a:lvl8pPr marL="0" marR="0" indent="16002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8pPr>
    <a:lvl9pPr marL="0" marR="0" indent="182880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000000">
                  <a:alpha val="0"/>
                </a:srgbClr>
              </a:solidFill>
              <a:prstDash val="solid"/>
              <a:miter lim="400000"/>
            </a:ln>
          </a:left>
          <a:right>
            <a:ln w="12700" cap="flat">
              <a:solidFill>
                <a:srgbClr val="000000">
                  <a:alpha val="0"/>
                </a:srgbClr>
              </a:solidFill>
              <a:prstDash val="solid"/>
              <a:miter lim="400000"/>
            </a:ln>
          </a:right>
          <a:top>
            <a:ln w="12700" cap="flat">
              <a:solidFill>
                <a:srgbClr val="000000">
                  <a:alpha val="0"/>
                </a:srgbClr>
              </a:solidFill>
              <a:prstDash val="solid"/>
              <a:miter lim="400000"/>
            </a:ln>
          </a:top>
          <a:bottom>
            <a:ln w="12700" cap="flat">
              <a:solidFill>
                <a:srgbClr val="000000">
                  <a:alpha val="0"/>
                </a:srgbClr>
              </a:solidFill>
              <a:prstDash val="solid"/>
              <a:miter lim="400000"/>
            </a:ln>
          </a:bottom>
          <a:insideH>
            <a:ln w="12700" cap="flat">
              <a:solidFill>
                <a:srgbClr val="000000">
                  <a:alpha val="0"/>
                </a:srgbClr>
              </a:solidFill>
              <a:prstDash val="solid"/>
              <a:miter lim="400000"/>
            </a:ln>
          </a:insideH>
          <a:insideV>
            <a:ln w="12700" cap="flat">
              <a:solidFill>
                <a:srgbClr val="000000">
                  <a:alpha val="0"/>
                </a:srgbClr>
              </a:solidFill>
              <a:prstDash val="solid"/>
              <a:miter lim="400000"/>
            </a:ln>
          </a:insideV>
        </a:tcBdr>
        <a:fill>
          <a:solidFill>
            <a:srgbClr val="000205">
              <a:alpha val="36000"/>
            </a:srgbClr>
          </a:solidFill>
        </a:fill>
      </a:tcStyle>
    </a:wholeTbl>
    <a:band2H>
      <a:tcTxStyle/>
      <a:tcStyle>
        <a:tcBdr/>
        <a:fill>
          <a:solidFill>
            <a:srgbClr val="676164">
              <a:alpha val="36000"/>
            </a:srgbClr>
          </a:solidFill>
        </a:fill>
      </a:tcStyle>
    </a:band2H>
    <a:firstCol>
      <a:tcTxStyle b="off" i="off">
        <a:fontRef idx="minor">
          <a:srgbClr val="FFFFFF"/>
        </a:fontRef>
        <a:srgbClr val="FFFFFF"/>
      </a:tcTxStyle>
      <a:tcStyle>
        <a:tcBdr>
          <a:left>
            <a:ln w="3175" cap="flat">
              <a:noFill/>
              <a:miter lim="400000"/>
            </a:ln>
          </a:left>
          <a:right>
            <a:ln w="12700" cap="flat">
              <a:solidFill>
                <a:srgbClr val="000000">
                  <a:alpha val="0"/>
                </a:srgbClr>
              </a:solidFill>
              <a:prstDash val="solid"/>
              <a:miter lim="400000"/>
            </a:ln>
          </a:right>
          <a:top>
            <a:ln w="12700" cap="flat">
              <a:solidFill>
                <a:srgbClr val="000000">
                  <a:alpha val="0"/>
                </a:srgbClr>
              </a:solidFill>
              <a:prstDash val="solid"/>
              <a:miter lim="400000"/>
            </a:ln>
          </a:top>
          <a:bottom>
            <a:ln w="12700" cap="flat">
              <a:solidFill>
                <a:srgbClr val="000000">
                  <a:alpha val="0"/>
                </a:srgbClr>
              </a:solidFill>
              <a:prstDash val="solid"/>
              <a:miter lim="400000"/>
            </a:ln>
          </a:bottom>
          <a:insideH>
            <a:ln w="12700" cap="flat">
              <a:solidFill>
                <a:srgbClr val="000000">
                  <a:alpha val="0"/>
                </a:srgbClr>
              </a:solidFill>
              <a:prstDash val="solid"/>
              <a:miter lim="400000"/>
            </a:ln>
          </a:insideH>
          <a:insideV>
            <a:ln w="12700" cap="flat">
              <a:solidFill>
                <a:srgbClr val="000000">
                  <a:alpha val="0"/>
                </a:srgbClr>
              </a:solidFill>
              <a:prstDash val="solid"/>
              <a:miter lim="400000"/>
            </a:ln>
          </a:insideV>
        </a:tcBdr>
        <a:fill>
          <a:solidFill>
            <a:srgbClr val="0071EB">
              <a:alpha val="60000"/>
            </a:srgbClr>
          </a:solidFill>
        </a:fill>
      </a:tcStyle>
    </a:firstCol>
    <a:lastRow>
      <a:tcTxStyle b="off" i="off">
        <a:fontRef idx="minor">
          <a:srgbClr val="FFFFFF"/>
        </a:fontRef>
        <a:srgbClr val="FFFFFF"/>
      </a:tcTxStyle>
      <a:tcStyle>
        <a:tcBdr>
          <a:left>
            <a:ln w="12700" cap="flat">
              <a:solidFill>
                <a:srgbClr val="000000">
                  <a:alpha val="0"/>
                </a:srgbClr>
              </a:solidFill>
              <a:prstDash val="solid"/>
              <a:miter lim="400000"/>
            </a:ln>
          </a:left>
          <a:right>
            <a:ln w="12700" cap="flat">
              <a:solidFill>
                <a:srgbClr val="000000">
                  <a:alpha val="0"/>
                </a:srgbClr>
              </a:solidFill>
              <a:prstDash val="solid"/>
              <a:miter lim="400000"/>
            </a:ln>
          </a:right>
          <a:top>
            <a:ln w="12700" cap="flat">
              <a:solidFill>
                <a:srgbClr val="000000">
                  <a:alpha val="0"/>
                </a:srgbClr>
              </a:solidFill>
              <a:prstDash val="solid"/>
              <a:miter lim="400000"/>
            </a:ln>
          </a:top>
          <a:bottom>
            <a:ln w="3175" cap="flat">
              <a:noFill/>
              <a:miter lim="400000"/>
            </a:ln>
          </a:bottom>
          <a:insideH>
            <a:ln w="12700" cap="flat">
              <a:solidFill>
                <a:srgbClr val="000000">
                  <a:alpha val="0"/>
                </a:srgbClr>
              </a:solidFill>
              <a:prstDash val="solid"/>
              <a:miter lim="400000"/>
            </a:ln>
          </a:insideH>
          <a:insideV>
            <a:ln w="12700" cap="flat">
              <a:solidFill>
                <a:srgbClr val="000000">
                  <a:alpha val="0"/>
                </a:srgbClr>
              </a:solidFill>
              <a:prstDash val="solid"/>
              <a:miter lim="400000"/>
            </a:ln>
          </a:insideV>
        </a:tcBdr>
        <a:fill>
          <a:solidFill>
            <a:srgbClr val="0071EB">
              <a:alpha val="60000"/>
            </a:srgbClr>
          </a:solidFill>
        </a:fill>
      </a:tcStyle>
    </a:lastRow>
    <a:firstRow>
      <a:tcTxStyle b="off" i="off">
        <a:fontRef idx="minor">
          <a:srgbClr val="FFFFFF"/>
        </a:fontRef>
        <a:srgbClr val="FFFFFF"/>
      </a:tcTxStyle>
      <a:tcStyle>
        <a:tcBdr>
          <a:left>
            <a:ln w="12700" cap="flat">
              <a:solidFill>
                <a:srgbClr val="000000">
                  <a:alpha val="0"/>
                </a:srgbClr>
              </a:solidFill>
              <a:prstDash val="solid"/>
              <a:miter lim="400000"/>
            </a:ln>
          </a:left>
          <a:right>
            <a:ln w="12700" cap="flat">
              <a:solidFill>
                <a:srgbClr val="000000">
                  <a:alpha val="0"/>
                </a:srgbClr>
              </a:solidFill>
              <a:prstDash val="solid"/>
              <a:miter lim="400000"/>
            </a:ln>
          </a:right>
          <a:top>
            <a:ln w="3175" cap="flat">
              <a:noFill/>
              <a:miter lim="400000"/>
            </a:ln>
          </a:top>
          <a:bottom>
            <a:ln w="12700" cap="flat">
              <a:solidFill>
                <a:srgbClr val="000000">
                  <a:alpha val="0"/>
                </a:srgbClr>
              </a:solidFill>
              <a:prstDash val="solid"/>
              <a:miter lim="400000"/>
            </a:ln>
          </a:bottom>
          <a:insideH>
            <a:ln w="12700" cap="flat">
              <a:solidFill>
                <a:srgbClr val="000000">
                  <a:alpha val="0"/>
                </a:srgbClr>
              </a:solidFill>
              <a:prstDash val="solid"/>
              <a:miter lim="400000"/>
            </a:ln>
          </a:insideH>
          <a:insideV>
            <a:ln w="12700" cap="flat">
              <a:solidFill>
                <a:srgbClr val="000000">
                  <a:alpha val="0"/>
                </a:srgbClr>
              </a:solidFill>
              <a:prstDash val="solid"/>
              <a:miter lim="400000"/>
            </a:ln>
          </a:insideV>
        </a:tcBdr>
        <a:fill>
          <a:solidFill>
            <a:srgbClr val="0071EB">
              <a:alpha val="60000"/>
            </a:srgbClr>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000000">
                  <a:alpha val="0"/>
                </a:srgbClr>
              </a:solidFill>
              <a:prstDash val="solid"/>
              <a:miter lim="400000"/>
            </a:ln>
          </a:left>
          <a:right>
            <a:ln w="12700" cap="flat">
              <a:solidFill>
                <a:srgbClr val="000000">
                  <a:alpha val="0"/>
                </a:srgbClr>
              </a:solidFill>
              <a:prstDash val="solid"/>
              <a:miter lim="400000"/>
            </a:ln>
          </a:right>
          <a:top>
            <a:ln w="12700" cap="flat">
              <a:solidFill>
                <a:srgbClr val="000000">
                  <a:alpha val="0"/>
                </a:srgbClr>
              </a:solidFill>
              <a:prstDash val="solid"/>
              <a:miter lim="400000"/>
            </a:ln>
          </a:top>
          <a:bottom>
            <a:ln w="12700" cap="flat">
              <a:solidFill>
                <a:srgbClr val="000000">
                  <a:alpha val="0"/>
                </a:srgbClr>
              </a:solidFill>
              <a:prstDash val="solid"/>
              <a:miter lim="400000"/>
            </a:ln>
          </a:bottom>
          <a:insideH>
            <a:ln w="12700" cap="flat">
              <a:solidFill>
                <a:srgbClr val="000000">
                  <a:alpha val="0"/>
                </a:srgbClr>
              </a:solidFill>
              <a:prstDash val="solid"/>
              <a:miter lim="400000"/>
            </a:ln>
          </a:insideH>
          <a:insideV>
            <a:ln w="12700" cap="flat">
              <a:solidFill>
                <a:srgbClr val="000000">
                  <a:alpha val="0"/>
                </a:srgbClr>
              </a:solidFill>
              <a:prstDash val="solid"/>
              <a:miter lim="400000"/>
            </a:ln>
          </a:insideV>
        </a:tcBdr>
        <a:fill>
          <a:solidFill>
            <a:srgbClr val="676163">
              <a:alpha val="36000"/>
            </a:srgbClr>
          </a:solidFill>
        </a:fill>
      </a:tcStyle>
    </a:wholeTbl>
    <a:band2H>
      <a:tcTxStyle/>
      <a:tcStyle>
        <a:tcBdr/>
        <a:fill>
          <a:solidFill>
            <a:srgbClr val="676163">
              <a:alpha val="0"/>
            </a:srgbClr>
          </a:solidFill>
        </a:fill>
      </a:tcStyle>
    </a:band2H>
    <a:firstCol>
      <a:tcTxStyle b="off" i="off">
        <a:fontRef idx="minor">
          <a:srgbClr val="FFFFFF"/>
        </a:fontRef>
        <a:srgbClr val="FFFFFF"/>
      </a:tcTxStyle>
      <a:tcStyle>
        <a:tcBdr>
          <a:left>
            <a:ln w="3175" cap="flat">
              <a:noFill/>
              <a:miter lim="400000"/>
            </a:ln>
          </a:left>
          <a:right>
            <a:ln w="12700" cap="flat">
              <a:solidFill>
                <a:srgbClr val="000000">
                  <a:alpha val="0"/>
                </a:srgbClr>
              </a:solidFill>
              <a:prstDash val="solid"/>
              <a:miter lim="400000"/>
            </a:ln>
          </a:right>
          <a:top>
            <a:ln w="12700" cap="flat">
              <a:solidFill>
                <a:srgbClr val="000000">
                  <a:alpha val="0"/>
                </a:srgbClr>
              </a:solidFill>
              <a:prstDash val="solid"/>
              <a:miter lim="400000"/>
            </a:ln>
          </a:top>
          <a:bottom>
            <a:ln w="12700" cap="flat">
              <a:solidFill>
                <a:srgbClr val="000000">
                  <a:alpha val="0"/>
                </a:srgbClr>
              </a:solidFill>
              <a:prstDash val="solid"/>
              <a:miter lim="400000"/>
            </a:ln>
          </a:bottom>
          <a:insideH>
            <a:ln w="12700" cap="flat">
              <a:solidFill>
                <a:srgbClr val="000000">
                  <a:alpha val="0"/>
                </a:srgbClr>
              </a:solidFill>
              <a:prstDash val="solid"/>
              <a:miter lim="400000"/>
            </a:ln>
          </a:insideH>
          <a:insideV>
            <a:ln w="12700" cap="flat">
              <a:solidFill>
                <a:srgbClr val="000000">
                  <a:alpha val="0"/>
                </a:srgbClr>
              </a:solidFill>
              <a:prstDash val="solid"/>
              <a:miter lim="400000"/>
            </a:ln>
          </a:insideV>
        </a:tcBdr>
        <a:fill>
          <a:solidFill>
            <a:srgbClr val="000000">
              <a:alpha val="25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3175" cap="flat">
              <a:noFill/>
              <a:miter lim="400000"/>
            </a:ln>
          </a:bottom>
          <a:insideH>
            <a:ln w="12700" cap="flat">
              <a:solidFill>
                <a:srgbClr val="000000">
                  <a:alpha val="0"/>
                </a:srgbClr>
              </a:solidFill>
              <a:prstDash val="solid"/>
              <a:miter lim="400000"/>
            </a:ln>
          </a:insideH>
          <a:insideV>
            <a:ln w="12700" cap="flat">
              <a:noFill/>
              <a:miter lim="400000"/>
            </a:ln>
          </a:insideV>
        </a:tcBdr>
        <a:fill>
          <a:solidFill>
            <a:srgbClr val="0097EB">
              <a:alpha val="75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3175" cap="flat">
              <a:noFill/>
              <a:miter lim="400000"/>
            </a:ln>
          </a:bottom>
          <a:insideH>
            <a:ln w="12700" cap="flat">
              <a:solidFill>
                <a:srgbClr val="000000">
                  <a:alpha val="0"/>
                </a:srgbClr>
              </a:solidFill>
              <a:prstDash val="solid"/>
              <a:miter lim="400000"/>
            </a:ln>
          </a:insideH>
          <a:insideV>
            <a:ln w="12700" cap="flat">
              <a:noFill/>
              <a:miter lim="400000"/>
            </a:ln>
          </a:insideV>
        </a:tcBdr>
        <a:fill>
          <a:solidFill>
            <a:srgbClr val="0097EB">
              <a:alpha val="75000"/>
            </a:srgbClr>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3175" cap="flat">
              <a:solidFill>
                <a:srgbClr val="FFFFFF">
                  <a:alpha val="50000"/>
                </a:srgbClr>
              </a:solidFill>
              <a:prstDash val="solid"/>
              <a:miter lim="400000"/>
            </a:ln>
          </a:top>
          <a:bottom>
            <a:ln w="3175" cap="flat">
              <a:solidFill>
                <a:srgbClr val="FFFFFF">
                  <a:alpha val="50000"/>
                </a:srgbClr>
              </a:solidFill>
              <a:prstDash val="solid"/>
              <a:miter lim="400000"/>
            </a:ln>
          </a:bottom>
          <a:insideH>
            <a:ln w="3175" cap="flat">
              <a:solidFill>
                <a:srgbClr val="FFFFFF">
                  <a:alpha val="50000"/>
                </a:srgbClr>
              </a:solidFill>
              <a:prstDash val="solid"/>
              <a:miter lim="400000"/>
            </a:ln>
          </a:insideH>
          <a:insideV>
            <a:ln w="12700" cap="flat">
              <a:noFill/>
              <a:miter lim="400000"/>
            </a:ln>
          </a:insideV>
        </a:tcBdr>
        <a:fill>
          <a:noFill/>
        </a:fill>
      </a:tcStyle>
    </a:wholeTbl>
    <a:band2H>
      <a:tcTxStyle/>
      <a:tcStyle>
        <a:tcBdr/>
        <a:fill>
          <a:solidFill>
            <a:srgbClr val="94908F">
              <a:alpha val="64999"/>
            </a:srgbClr>
          </a:solidFill>
        </a:fill>
      </a:tcStyle>
    </a:band2H>
    <a:firstCol>
      <a:tcTxStyle b="off" i="off">
        <a:fontRef idx="minor">
          <a:srgbClr val="FFFFFF"/>
        </a:fontRef>
        <a:srgbClr val="FFFFFF"/>
      </a:tcTxStyle>
      <a:tcStyle>
        <a:tcBdr>
          <a:left>
            <a:ln w="12700" cap="flat">
              <a:noFill/>
              <a:miter lim="400000"/>
            </a:ln>
          </a:left>
          <a:right>
            <a:ln w="3175" cap="flat">
              <a:noFill/>
              <a:miter lim="400000"/>
            </a:ln>
          </a:right>
          <a:top>
            <a:ln w="3175" cap="flat">
              <a:solidFill>
                <a:srgbClr val="FFFFFF">
                  <a:alpha val="50000"/>
                </a:srgbClr>
              </a:solidFill>
              <a:prstDash val="solid"/>
              <a:miter lim="400000"/>
            </a:ln>
          </a:top>
          <a:bottom>
            <a:ln w="3175" cap="flat">
              <a:solidFill>
                <a:srgbClr val="FFFFFF">
                  <a:alpha val="50000"/>
                </a:srgbClr>
              </a:solidFill>
              <a:prstDash val="solid"/>
              <a:miter lim="400000"/>
            </a:ln>
          </a:bottom>
          <a:insideH>
            <a:ln w="3175" cap="flat">
              <a:solidFill>
                <a:srgbClr val="FFFFFF">
                  <a:alpha val="50000"/>
                </a:srgbClr>
              </a:solidFill>
              <a:prstDash val="solid"/>
              <a:miter lim="400000"/>
            </a:ln>
          </a:insideH>
          <a:insideV>
            <a:ln w="3175" cap="flat">
              <a:solidFill>
                <a:srgbClr val="FFFFFF">
                  <a:alpha val="50000"/>
                </a:srgbClr>
              </a:solidFill>
              <a:prstDash val="solid"/>
              <a:miter lim="400000"/>
            </a:ln>
          </a:insideV>
        </a:tcBdr>
        <a:fill>
          <a:solidFill>
            <a:srgbClr val="676164">
              <a:alpha val="36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3175" cap="flat">
              <a:solidFill>
                <a:srgbClr val="FFFFFF">
                  <a:alpha val="50000"/>
                </a:srgbClr>
              </a:solidFill>
              <a:prstDash val="solid"/>
              <a:miter lim="400000"/>
            </a:ln>
          </a:insideH>
          <a:insideV>
            <a:ln w="12700" cap="flat">
              <a:noFill/>
              <a:miter lim="400000"/>
            </a:ln>
          </a:insideV>
        </a:tcBdr>
        <a:fill>
          <a:solidFill>
            <a:srgbClr val="D71E00">
              <a:alpha val="80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solidFill>
                <a:srgbClr val="FFFFFF">
                  <a:alpha val="50000"/>
                </a:srgbClr>
              </a:solidFill>
              <a:prstDash val="solid"/>
              <a:miter lim="400000"/>
            </a:ln>
          </a:insideH>
          <a:insideV>
            <a:ln w="12700" cap="flat">
              <a:noFill/>
              <a:miter lim="400000"/>
            </a:ln>
          </a:insideV>
        </a:tcBdr>
        <a:fill>
          <a:solidFill>
            <a:srgbClr val="FF2800">
              <a:alpha val="80000"/>
            </a:srgbClr>
          </a:solidFill>
        </a:fill>
      </a:tcStyle>
    </a:firstRow>
  </a:tblStyle>
  <a:tblStyle styleId="{CF821DB8-F4EB-4A41-A1BA-3FCAFE7338EE}" styleName="">
    <a:tblBg/>
    <a:wholeTbl>
      <a:tcTxStyle b="off" i="off">
        <a:fontRef idx="minor">
          <a:srgbClr val="FFFFFF"/>
        </a:fontRef>
        <a:srgbClr val="FFFFFF"/>
      </a:tcTxStyle>
      <a:tcStyle>
        <a:tcBdr>
          <a:left>
            <a:ln w="3175" cap="flat">
              <a:solidFill>
                <a:srgbClr val="FFFFFF">
                  <a:alpha val="50000"/>
                </a:srgbClr>
              </a:solidFill>
              <a:prstDash val="solid"/>
              <a:miter lim="400000"/>
            </a:ln>
          </a:left>
          <a:right>
            <a:ln w="3175" cap="flat">
              <a:solidFill>
                <a:srgbClr val="FFFFFF">
                  <a:alpha val="50000"/>
                </a:srgbClr>
              </a:solidFill>
              <a:prstDash val="solid"/>
              <a:miter lim="400000"/>
            </a:ln>
          </a:right>
          <a:top>
            <a:ln w="3175" cap="flat">
              <a:solidFill>
                <a:srgbClr val="FFFFFF">
                  <a:alpha val="50000"/>
                </a:srgbClr>
              </a:solidFill>
              <a:prstDash val="solid"/>
              <a:miter lim="400000"/>
            </a:ln>
          </a:top>
          <a:bottom>
            <a:ln w="3175" cap="flat">
              <a:solidFill>
                <a:srgbClr val="FFFFFF">
                  <a:alpha val="50000"/>
                </a:srgbClr>
              </a:solidFill>
              <a:prstDash val="solid"/>
              <a:miter lim="400000"/>
            </a:ln>
          </a:bottom>
          <a:insideH>
            <a:ln w="3175" cap="flat">
              <a:solidFill>
                <a:srgbClr val="FFFFFF">
                  <a:alpha val="50000"/>
                </a:srgbClr>
              </a:solidFill>
              <a:prstDash val="solid"/>
              <a:miter lim="400000"/>
            </a:ln>
          </a:insideH>
          <a:insideV>
            <a:ln w="3175" cap="flat">
              <a:solidFill>
                <a:srgbClr val="FFFFFF">
                  <a:alpha val="50000"/>
                </a:srgbClr>
              </a:solidFill>
              <a:prstDash val="solid"/>
              <a:miter lim="400000"/>
            </a:ln>
          </a:insideV>
        </a:tcBdr>
        <a:fill>
          <a:solidFill>
            <a:srgbClr val="676164">
              <a:alpha val="36000"/>
            </a:srgbClr>
          </a:solidFill>
        </a:fill>
      </a:tcStyle>
    </a:wholeTbl>
    <a:band2H>
      <a:tcTxStyle/>
      <a:tcStyle>
        <a:tcBdr/>
        <a:fill>
          <a:solidFill>
            <a:srgbClr val="676163">
              <a:alpha val="0"/>
            </a:srgbClr>
          </a:solidFill>
        </a:fill>
      </a:tcStyle>
    </a:band2H>
    <a:firstCol>
      <a:tcTxStyle b="off" i="off">
        <a:fontRef idx="minor">
          <a:srgbClr val="FFFFFF"/>
        </a:fontRef>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solidFill>
                <a:srgbClr val="FFFFFF">
                  <a:alpha val="50000"/>
                </a:srgbClr>
              </a:solidFill>
              <a:prstDash val="solid"/>
              <a:miter lim="400000"/>
            </a:ln>
          </a:insideV>
        </a:tcBdr>
        <a:fill>
          <a:no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3175" cap="flat">
              <a:solidFill>
                <a:srgbClr val="FFFFFF">
                  <a:alpha val="50000"/>
                </a:srgbClr>
              </a:solidFill>
              <a:prstDash val="solid"/>
              <a:miter lim="400000"/>
            </a:ln>
          </a:insideH>
          <a:insideV>
            <a:ln w="12700" cap="flat">
              <a:noFill/>
              <a:miter lim="400000"/>
            </a:ln>
          </a:insideV>
        </a:tcBdr>
        <a:fill>
          <a:solidFill>
            <a:srgbClr val="FFB400">
              <a:alpha val="90000"/>
            </a:srgbClr>
          </a:solid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solidFill>
                <a:srgbClr val="FFFFFF">
                  <a:alpha val="50000"/>
                </a:srgbClr>
              </a:solidFill>
              <a:prstDash val="solid"/>
              <a:miter lim="400000"/>
            </a:ln>
          </a:insideH>
          <a:insideV>
            <a:ln w="12700" cap="flat">
              <a:noFill/>
              <a:miter lim="400000"/>
            </a:ln>
          </a:insideV>
        </a:tcBdr>
        <a:fill>
          <a:solidFill>
            <a:srgbClr val="FFB400">
              <a:alpha val="90000"/>
            </a:srgbClr>
          </a:solidFill>
        </a:fill>
      </a:tcStyle>
    </a:firstRow>
  </a:tblStyle>
  <a:tblStyle styleId="{33BA23B1-9221-436E-865A-0063620EA4FD}" styleName="">
    <a:tblBg/>
    <a:wholeTbl>
      <a:tcTxStyle b="off" i="off">
        <a:fontRef idx="minor">
          <a:srgbClr val="FFFFFF"/>
        </a:fontRef>
        <a:srgbClr val="FFFFFF"/>
      </a:tcTxStyle>
      <a:tcStyle>
        <a:tcBdr>
          <a:left>
            <a:ln w="3175" cap="flat">
              <a:solidFill>
                <a:srgbClr val="FFFFFF">
                  <a:alpha val="70000"/>
                </a:srgbClr>
              </a:solidFill>
              <a:prstDash val="solid"/>
              <a:miter lim="400000"/>
            </a:ln>
          </a:left>
          <a:right>
            <a:ln w="3175" cap="flat">
              <a:solidFill>
                <a:srgbClr val="FFFFFF">
                  <a:alpha val="70000"/>
                </a:srgbClr>
              </a:solidFill>
              <a:prstDash val="solid"/>
              <a:miter lim="400000"/>
            </a:ln>
          </a:right>
          <a:top>
            <a:ln w="3175" cap="flat">
              <a:solidFill>
                <a:srgbClr val="FFFFFF">
                  <a:alpha val="70000"/>
                </a:srgbClr>
              </a:solidFill>
              <a:prstDash val="solid"/>
              <a:miter lim="400000"/>
            </a:ln>
          </a:top>
          <a:bottom>
            <a:ln w="3175" cap="flat">
              <a:solidFill>
                <a:srgbClr val="FFFFFF">
                  <a:alpha val="70000"/>
                </a:srgbClr>
              </a:solidFill>
              <a:prstDash val="solid"/>
              <a:miter lim="400000"/>
            </a:ln>
          </a:bottom>
          <a:insideH>
            <a:ln w="3175" cap="flat">
              <a:solidFill>
                <a:srgbClr val="FFFFFF">
                  <a:alpha val="70000"/>
                </a:srgbClr>
              </a:solidFill>
              <a:prstDash val="solid"/>
              <a:miter lim="400000"/>
            </a:ln>
          </a:insideH>
          <a:insideV>
            <a:ln w="3175" cap="flat">
              <a:solidFill>
                <a:srgbClr val="FFFFFF">
                  <a:alpha val="70000"/>
                </a:srgbClr>
              </a:solidFill>
              <a:prstDash val="solid"/>
              <a:miter lim="400000"/>
            </a:ln>
          </a:insideV>
        </a:tcBdr>
        <a:fill>
          <a:noFill/>
        </a:fill>
      </a:tcStyle>
    </a:wholeTbl>
    <a:band2H>
      <a:tcTxStyle/>
      <a:tcStyle>
        <a:tcBdr/>
        <a:fill>
          <a:solidFill>
            <a:srgbClr val="676164">
              <a:alpha val="36000"/>
            </a:srgbClr>
          </a:solidFill>
        </a:fill>
      </a:tcStyle>
    </a:band2H>
    <a:firstCol>
      <a:tcTxStyle b="off" i="off">
        <a:fontRef idx="minor">
          <a:srgbClr val="FFFFFF"/>
        </a:fontRef>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solidFill>
                <a:srgbClr val="FFFFFF">
                  <a:alpha val="70000"/>
                </a:srgbClr>
              </a:solidFill>
              <a:prstDash val="solid"/>
              <a:miter lim="400000"/>
            </a:ln>
          </a:insideV>
        </a:tcBdr>
        <a:fill>
          <a:solidFill>
            <a:srgbClr val="676164">
              <a:alpha val="36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3175" cap="flat">
              <a:noFill/>
              <a:miter lim="400000"/>
            </a:ln>
          </a:insideH>
          <a:insideV>
            <a:ln w="12700" cap="flat">
              <a:noFill/>
              <a:miter lim="400000"/>
            </a:ln>
          </a:insideV>
        </a:tcBdr>
        <a:fill>
          <a:solidFill>
            <a:srgbClr val="827D7D">
              <a:alpha val="64999"/>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rgbClr val="827D7D">
              <a:alpha val="64999"/>
            </a:srgbClr>
          </a:solidFill>
        </a:fill>
      </a:tcStyle>
    </a:firstRow>
  </a:tblStyle>
  <a:tblStyle styleId="{2708684C-4D16-4618-839F-0558EEFCDFE6}" styleName="">
    <a:tblBg/>
    <a:wholeTbl>
      <a:tcTxStyle b="off" i="off">
        <a:fontRef idx="minor">
          <a:srgbClr val="FFFFFF"/>
        </a:fontRef>
        <a:srgbClr val="FFFFFF"/>
      </a:tcTxStyle>
      <a:tcStyle>
        <a:tcBdr>
          <a:left>
            <a:ln w="3175" cap="flat">
              <a:solidFill>
                <a:srgbClr val="FFFFFF">
                  <a:alpha val="50000"/>
                </a:srgbClr>
              </a:solidFill>
              <a:prstDash val="solid"/>
              <a:miter lim="400000"/>
            </a:ln>
          </a:left>
          <a:right>
            <a:ln w="3175" cap="flat">
              <a:solidFill>
                <a:srgbClr val="FFFFFF">
                  <a:alpha val="50000"/>
                </a:srgbClr>
              </a:solidFill>
              <a:prstDash val="solid"/>
              <a:miter lim="400000"/>
            </a:ln>
          </a:right>
          <a:top>
            <a:ln w="3175" cap="flat">
              <a:solidFill>
                <a:srgbClr val="FFFFFF">
                  <a:alpha val="50000"/>
                </a:srgbClr>
              </a:solidFill>
              <a:prstDash val="solid"/>
              <a:miter lim="400000"/>
            </a:ln>
          </a:top>
          <a:bottom>
            <a:ln w="3175" cap="flat">
              <a:solidFill>
                <a:srgbClr val="FFFFFF">
                  <a:alpha val="50000"/>
                </a:srgbClr>
              </a:solidFill>
              <a:prstDash val="solid"/>
              <a:miter lim="400000"/>
            </a:ln>
          </a:bottom>
          <a:insideH>
            <a:ln w="3175" cap="flat">
              <a:solidFill>
                <a:srgbClr val="FFFFFF">
                  <a:alpha val="50000"/>
                </a:srgbClr>
              </a:solidFill>
              <a:prstDash val="solid"/>
              <a:miter lim="400000"/>
            </a:ln>
          </a:insideH>
          <a:insideV>
            <a:ln w="3175" cap="flat">
              <a:solidFill>
                <a:srgbClr val="FFFFFF">
                  <a:alpha val="50000"/>
                </a:srgbClr>
              </a:solidFill>
              <a:prstDash val="solid"/>
              <a:miter lim="400000"/>
            </a:ln>
          </a:insideV>
        </a:tcBdr>
        <a:fill>
          <a:noFill/>
        </a:fill>
      </a:tcStyle>
    </a:wholeTbl>
    <a:band2H>
      <a:tcTxStyle/>
      <a:tcStyle>
        <a:tcBdr/>
        <a:fill>
          <a:solidFill>
            <a:srgbClr val="676164">
              <a:alpha val="36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50000"/>
                </a:srgbClr>
              </a:solidFill>
              <a:prstDash val="solid"/>
              <a:miter lim="400000"/>
            </a:ln>
          </a:right>
          <a:top>
            <a:ln w="3175" cap="flat">
              <a:solidFill>
                <a:srgbClr val="FFFFFF">
                  <a:alpha val="50000"/>
                </a:srgbClr>
              </a:solidFill>
              <a:prstDash val="solid"/>
              <a:miter lim="400000"/>
            </a:ln>
          </a:top>
          <a:bottom>
            <a:ln w="3175" cap="flat">
              <a:solidFill>
                <a:srgbClr val="FFFFFF">
                  <a:alpha val="50000"/>
                </a:srgbClr>
              </a:solidFill>
              <a:prstDash val="solid"/>
              <a:miter lim="400000"/>
            </a:ln>
          </a:bottom>
          <a:insideH>
            <a:ln w="3175"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firstCol>
    <a:lastRow>
      <a:tcTxStyle b="off" i="off">
        <a:fontRef idx="minor">
          <a:srgbClr val="FFFFFF"/>
        </a:fontRef>
        <a:srgbClr val="FFFFFF"/>
      </a:tcTxStyle>
      <a:tcStyle>
        <a:tcBdr>
          <a:left>
            <a:ln w="3175" cap="flat">
              <a:solidFill>
                <a:srgbClr val="FFFFFF">
                  <a:alpha val="50000"/>
                </a:srgbClr>
              </a:solidFill>
              <a:prstDash val="solid"/>
              <a:miter lim="400000"/>
            </a:ln>
          </a:left>
          <a:right>
            <a:ln w="3175"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noFill/>
              <a:miter lim="400000"/>
            </a:ln>
          </a:bottom>
          <a:insideH>
            <a:ln w="12700" cap="flat">
              <a:solidFill>
                <a:srgbClr val="A0A4A8"/>
              </a:solidFill>
              <a:prstDash val="solid"/>
              <a:miter lim="400000"/>
            </a:ln>
          </a:insideH>
          <a:insideV>
            <a:ln w="3175" cap="flat">
              <a:solidFill>
                <a:srgbClr val="FFFFFF">
                  <a:alpha val="50000"/>
                </a:srgbClr>
              </a:solidFill>
              <a:prstDash val="solid"/>
              <a:miter lim="400000"/>
            </a:ln>
          </a:insideV>
        </a:tcBdr>
        <a:fill>
          <a:solidFill>
            <a:srgbClr val="676164">
              <a:alpha val="36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noFill/>
              <a:miter lim="400000"/>
            </a:ln>
          </a:top>
          <a:bottom>
            <a:ln w="12700" cap="flat">
              <a:solidFill>
                <a:srgbClr val="FFFFFF">
                  <a:alpha val="50000"/>
                </a:srgbClr>
              </a:solidFill>
              <a:prstDash val="solid"/>
              <a:miter lim="400000"/>
            </a:ln>
          </a:bottom>
          <a:insideH>
            <a:ln w="12700" cap="flat">
              <a:solidFill>
                <a:srgbClr val="A0A4A8"/>
              </a:solidFill>
              <a:prstDash val="solid"/>
              <a:miter lim="400000"/>
            </a:ln>
          </a:insideH>
          <a:insideV>
            <a:ln w="12700" cap="flat">
              <a:solidFill>
                <a:srgbClr val="FFFFFF">
                  <a:alpha val="50000"/>
                </a:srgbClr>
              </a:solidFill>
              <a:prstDash val="solid"/>
              <a:miter lim="400000"/>
            </a:ln>
          </a:insideV>
        </a:tcBdr>
        <a:fill>
          <a:solidFill>
            <a:srgbClr val="676164">
              <a:alpha val="3600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57"/>
    <p:restoredTop sz="50000"/>
  </p:normalViewPr>
  <p:slideViewPr>
    <p:cSldViewPr snapToGrid="0" snapToObjects="1">
      <p:cViewPr varScale="1">
        <p:scale>
          <a:sx n="69" d="100"/>
          <a:sy n="69" d="100"/>
        </p:scale>
        <p:origin x="179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Shape 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9" name="Shape 1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 Center">
    <p:spTree>
      <p:nvGrpSpPr>
        <p:cNvPr id="1" name=""/>
        <p:cNvGrpSpPr/>
        <p:nvPr/>
      </p:nvGrpSpPr>
      <p:grpSpPr>
        <a:xfrm>
          <a:off x="0" y="0"/>
          <a:ext cx="0" cy="0"/>
          <a:chOff x="0" y="0"/>
          <a:chExt cx="0" cy="0"/>
        </a:xfrm>
      </p:grpSpPr>
      <p:sp>
        <p:nvSpPr>
          <p:cNvPr id="11" name="Title Text"/>
          <p:cNvSpPr txBox="1">
            <a:spLocks noGrp="1"/>
          </p:cNvSpPr>
          <p:nvPr>
            <p:ph type="title"/>
          </p:nvPr>
        </p:nvSpPr>
        <p:spPr>
          <a:prstGeom prst="rect">
            <a:avLst/>
          </a:prstGeom>
        </p:spPr>
        <p:txBody>
          <a:bodyPr/>
          <a:lstStyle/>
          <a:p>
            <a:r>
              <a:t>Title Text</a:t>
            </a:r>
          </a:p>
        </p:txBody>
      </p:sp>
      <p:sp>
        <p:nvSpPr>
          <p:cNvPr id="12"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06898" y="285491"/>
            <a:ext cx="11433388" cy="1828801"/>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nchor="ctr">
            <a:normAutofit/>
          </a:bodyPr>
          <a:lstStyle/>
          <a:p>
            <a:r>
              <a:t>Title Text</a:t>
            </a:r>
          </a:p>
        </p:txBody>
      </p:sp>
      <p:sp>
        <p:nvSpPr>
          <p:cNvPr id="3" name="Slide Number"/>
          <p:cNvSpPr txBox="1">
            <a:spLocks noGrp="1"/>
          </p:cNvSpPr>
          <p:nvPr>
            <p:ph type="sldNum" sz="quarter" idx="2"/>
          </p:nvPr>
        </p:nvSpPr>
        <p:spPr>
          <a:xfrm>
            <a:off x="12283203" y="8779266"/>
            <a:ext cx="460938" cy="520046"/>
          </a:xfrm>
          <a:prstGeom prst="rect">
            <a:avLst/>
          </a:prstGeom>
          <a:ln w="3175">
            <a:miter lim="400000"/>
          </a:ln>
        </p:spPr>
        <p:txBody>
          <a:bodyPr wrap="none" lIns="27093" tIns="27093" rIns="27093" bIns="27093" anchor="ctr">
            <a:spAutoFit/>
          </a:bodyPr>
          <a:lstStyle>
            <a:lvl1pPr algn="r">
              <a:defRPr>
                <a:solidFill>
                  <a:srgbClr val="FFFFFF">
                    <a:alpha val="70000"/>
                  </a:srgbClr>
                </a:solidFill>
                <a:latin typeface="Chalkduster"/>
                <a:ea typeface="Chalkduster"/>
                <a:cs typeface="Chalkduster"/>
                <a:sym typeface="Chalkduster"/>
              </a:defRPr>
            </a:lvl1pPr>
          </a:lstStyle>
          <a:p>
            <a:pPr>
              <a:defRPr>
                <a:effectLst/>
              </a:defRPr>
            </a:pPr>
            <a:fld id="{86CB4B4D-7CA3-9044-876B-883B54F8677D}" type="slidenum">
              <a:t>‹#›</a:t>
            </a:fld>
            <a:endParaRPr/>
          </a:p>
        </p:txBody>
      </p:sp>
      <p:sp>
        <p:nvSpPr>
          <p:cNvPr id="4" name="Body Level One…"/>
          <p:cNvSpPr txBox="1">
            <a:spLocks noGrp="1"/>
          </p:cNvSpPr>
          <p:nvPr>
            <p:ph type="body" idx="1"/>
          </p:nvPr>
        </p:nvSpPr>
        <p:spPr>
          <a:xfrm>
            <a:off x="785706" y="5445759"/>
            <a:ext cx="11433388" cy="1198881"/>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normAutofit/>
          </a:bodyPr>
          <a:lstStyle/>
          <a:p>
            <a:r>
              <a:t>Body Level One</a:t>
            </a:r>
          </a:p>
          <a:p>
            <a:pPr lvl="1"/>
            <a:r>
              <a:t>Body Level Two</a:t>
            </a:r>
          </a:p>
          <a:p>
            <a:pPr lvl="2"/>
            <a:r>
              <a:t>Body Level Three</a:t>
            </a:r>
          </a:p>
          <a:p>
            <a:pPr lvl="3"/>
            <a:r>
              <a:t>Body Level Four</a:t>
            </a:r>
          </a:p>
          <a:p>
            <a:pPr lvl="4"/>
            <a:r>
              <a:t>Body Level Five</a:t>
            </a:r>
          </a:p>
        </p:txBody>
      </p:sp>
    </p:spTree>
  </p:cSld>
  <p:clrMap bg1="dk1" tx1="lt1" bg2="dk2" tx2="lt2" accent1="accent1" accent2="accent2" accent3="accent3" accent4="accent4" accent5="accent5" accent6="accent6" hlink="hlink" folHlink="folHlink"/>
  <p:sldLayoutIdLst>
    <p:sldLayoutId id="2147483649" r:id="rId1"/>
  </p:sldLayoutIdLst>
  <p:transition spd="med"/>
  <p:txStyles>
    <p:titleStyle>
      <a:lvl1pPr marL="0" marR="0" indent="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1pPr>
      <a:lvl2pPr marL="0" marR="0" indent="2286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2pPr>
      <a:lvl3pPr marL="0" marR="0" indent="4572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3pPr>
      <a:lvl4pPr marL="0" marR="0" indent="6858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4pPr>
      <a:lvl5pPr marL="0" marR="0" indent="9144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5pPr>
      <a:lvl6pPr marL="0" marR="0" indent="11430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6pPr>
      <a:lvl7pPr marL="0" marR="0" indent="13716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7pPr>
      <a:lvl8pPr marL="0" marR="0" indent="16002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8pPr>
      <a:lvl9pPr marL="0" marR="0" indent="1828800" algn="l" defTabSz="587022" latinLnBrk="0">
        <a:lnSpc>
          <a:spcPct val="100000"/>
        </a:lnSpc>
        <a:spcBef>
          <a:spcPts val="0"/>
        </a:spcBef>
        <a:spcAft>
          <a:spcPts val="0"/>
        </a:spcAft>
        <a:buClrTx/>
        <a:buSzTx/>
        <a:buFontTx/>
        <a:buNone/>
        <a:tabLst/>
        <a:defRPr sz="3400" b="0" i="0" u="none" strike="noStrike" cap="none" spc="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lvl9pPr>
    </p:titleStyle>
    <p:bodyStyle>
      <a:lvl1pPr marL="0" marR="0" indent="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1pPr>
      <a:lvl2pPr marL="0" marR="0" indent="2286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2pPr>
      <a:lvl3pPr marL="0" marR="0" indent="4572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3pPr>
      <a:lvl4pPr marL="0" marR="0" indent="6858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4pPr>
      <a:lvl5pPr marL="0" marR="0" indent="9144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5pPr>
      <a:lvl6pPr marL="0" marR="0" indent="11430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6pPr>
      <a:lvl7pPr marL="0" marR="0" indent="13716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7pPr>
      <a:lvl8pPr marL="0" marR="0" indent="16002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8pPr>
      <a:lvl9pPr marL="0" marR="0" indent="1828800" algn="l" defTabSz="587022" rtl="0" latinLnBrk="0">
        <a:lnSpc>
          <a:spcPct val="100000"/>
        </a:lnSpc>
        <a:spcBef>
          <a:spcPts val="0"/>
        </a:spcBef>
        <a:spcAft>
          <a:spcPts val="0"/>
        </a:spcAft>
        <a:buClrTx/>
        <a:buSzTx/>
        <a:buFontTx/>
        <a:buNone/>
        <a:tabLst/>
        <a:defRPr sz="4000" b="0" i="0" u="none" strike="noStrike" cap="none" spc="0" baseline="0">
          <a:ln>
            <a:noFill/>
          </a:ln>
          <a:solidFill>
            <a:srgbClr val="73BFFF"/>
          </a:solidFill>
          <a:effectLst>
            <a:outerShdw blurRad="50800" dist="38100" dir="5400000" rotWithShape="0">
              <a:srgbClr val="000000"/>
            </a:outerShdw>
          </a:effectLst>
          <a:uFillTx/>
          <a:latin typeface="+mn-lt"/>
          <a:ea typeface="+mn-ea"/>
          <a:cs typeface="+mn-cs"/>
          <a:sym typeface="Helvetica Neue Light"/>
        </a:defRPr>
      </a:lvl9pPr>
    </p:bodyStyle>
    <p:otherStyle>
      <a:lvl1pPr marL="0" marR="0" indent="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1pPr>
      <a:lvl2pPr marL="0" marR="0" indent="2286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2pPr>
      <a:lvl3pPr marL="0" marR="0" indent="4572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3pPr>
      <a:lvl4pPr marL="0" marR="0" indent="6858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4pPr>
      <a:lvl5pPr marL="0" marR="0" indent="9144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5pPr>
      <a:lvl6pPr marL="0" marR="0" indent="11430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6pPr>
      <a:lvl7pPr marL="0" marR="0" indent="13716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7pPr>
      <a:lvl8pPr marL="0" marR="0" indent="16002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8pPr>
      <a:lvl9pPr marL="0" marR="0" indent="1828800" algn="r" defTabSz="587022"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Chalkduster"/>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imple introduction to statistical mechanics…"/>
          <p:cNvSpPr txBox="1">
            <a:spLocks noGrp="1"/>
          </p:cNvSpPr>
          <p:nvPr>
            <p:ph type="title"/>
          </p:nvPr>
        </p:nvSpPr>
        <p:spPr>
          <a:xfrm>
            <a:off x="321332" y="123805"/>
            <a:ext cx="11433389" cy="1828801"/>
          </a:xfrm>
          <a:prstGeom prst="rect">
            <a:avLst/>
          </a:prstGeom>
        </p:spPr>
        <p:txBody>
          <a:bodyPr/>
          <a:lstStyle/>
          <a:p>
            <a:pPr algn="ctr">
              <a:defRPr sz="3600"/>
            </a:pPr>
            <a:r>
              <a:t>Simple introduction to statistical mechanics</a:t>
            </a:r>
          </a:p>
          <a:p>
            <a:pPr>
              <a:defRPr sz="2400"/>
            </a:pPr>
            <a:endParaRPr/>
          </a:p>
          <a:p>
            <a:pPr>
              <a:defRPr sz="2400"/>
            </a:pPr>
            <a:r>
              <a:t>Quantum mechanics tells us that all systems have discrete energy levels.</a:t>
            </a:r>
          </a:p>
        </p:txBody>
      </p:sp>
      <p:sp>
        <p:nvSpPr>
          <p:cNvPr id="22" name="Slide Number"/>
          <p:cNvSpPr txBox="1">
            <a:spLocks noGrp="1"/>
          </p:cNvSpPr>
          <p:nvPr>
            <p:ph type="sldNum" sz="quarter" idx="2"/>
          </p:nvPr>
        </p:nvSpPr>
        <p:spPr>
          <a:xfrm>
            <a:off x="12480326" y="9109748"/>
            <a:ext cx="251115" cy="520047"/>
          </a:xfrm>
          <a:prstGeom prst="rect">
            <a:avLst/>
          </a:prstGeom>
          <a:extLst>
            <a:ext uri="{C572A759-6A51-4108-AA02-DFA0A04FC94B}">
              <ma14:wrappingTextBoxFlag xmlns:ma14="http://schemas.microsoft.com/office/mac/drawingml/2011/main" val="1"/>
            </a:ext>
          </a:extLst>
        </p:spPr>
        <p:txBody>
          <a:bodyPr/>
          <a:lstStyle/>
          <a:p>
            <a:pPr>
              <a:defRPr>
                <a:effectLst/>
              </a:defRPr>
            </a:pPr>
            <a:fld id="{86CB4B4D-7CA3-9044-876B-883B54F8677D}" type="slidenum">
              <a:t>1</a:t>
            </a:fld>
            <a:endParaRPr/>
          </a:p>
        </p:txBody>
      </p:sp>
      <p:grpSp>
        <p:nvGrpSpPr>
          <p:cNvPr id="43" name="Group"/>
          <p:cNvGrpSpPr/>
          <p:nvPr/>
        </p:nvGrpSpPr>
        <p:grpSpPr>
          <a:xfrm>
            <a:off x="74196" y="1846637"/>
            <a:ext cx="2990911" cy="2941515"/>
            <a:chOff x="0" y="0"/>
            <a:chExt cx="2990910" cy="2941513"/>
          </a:xfrm>
        </p:grpSpPr>
        <p:sp>
          <p:nvSpPr>
            <p:cNvPr id="23" name="E2"/>
            <p:cNvSpPr txBox="1"/>
            <p:nvPr/>
          </p:nvSpPr>
          <p:spPr>
            <a:xfrm>
              <a:off x="2641676" y="1396918"/>
              <a:ext cx="349235" cy="48194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27093" tIns="27093" rIns="27093" bIns="27093" numCol="1" anchor="ctr">
              <a:spAutoFit/>
            </a:bodyPr>
            <a:lstStyle/>
            <a:p>
              <a:pPr algn="ctr">
                <a:defRPr>
                  <a:latin typeface="Chalkboard SE Regular"/>
                  <a:ea typeface="Chalkboard SE Regular"/>
                  <a:cs typeface="Chalkboard SE Regular"/>
                  <a:sym typeface="Chalkboard SE Regular"/>
                </a:defRPr>
              </a:pPr>
              <a:r>
                <a:t>E</a:t>
              </a:r>
              <a:r>
                <a:rPr baseline="-5999"/>
                <a:t>2</a:t>
              </a:r>
            </a:p>
          </p:txBody>
        </p:sp>
        <p:sp>
          <p:nvSpPr>
            <p:cNvPr id="24" name="E4"/>
            <p:cNvSpPr txBox="1"/>
            <p:nvPr/>
          </p:nvSpPr>
          <p:spPr>
            <a:xfrm>
              <a:off x="2641676" y="795261"/>
              <a:ext cx="349235" cy="48194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27093" tIns="27093" rIns="27093" bIns="27093" numCol="1" anchor="ctr">
              <a:spAutoFit/>
            </a:bodyPr>
            <a:lstStyle/>
            <a:p>
              <a:pPr algn="ctr">
                <a:defRPr>
                  <a:latin typeface="Chalkboard SE Regular"/>
                  <a:ea typeface="Chalkboard SE Regular"/>
                  <a:cs typeface="Chalkboard SE Regular"/>
                  <a:sym typeface="Chalkboard SE Regular"/>
                </a:defRPr>
              </a:pPr>
              <a:r>
                <a:t>E</a:t>
              </a:r>
              <a:r>
                <a:rPr baseline="-5999"/>
                <a:t>4</a:t>
              </a:r>
            </a:p>
          </p:txBody>
        </p:sp>
        <p:sp>
          <p:nvSpPr>
            <p:cNvPr id="25" name="E5"/>
            <p:cNvSpPr txBox="1"/>
            <p:nvPr/>
          </p:nvSpPr>
          <p:spPr>
            <a:xfrm>
              <a:off x="2641676" y="443429"/>
              <a:ext cx="349235" cy="48194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27093" tIns="27093" rIns="27093" bIns="27093" numCol="1" anchor="ctr">
              <a:spAutoFit/>
            </a:bodyPr>
            <a:lstStyle/>
            <a:p>
              <a:pPr algn="ctr">
                <a:defRPr>
                  <a:latin typeface="Chalkboard SE Regular"/>
                  <a:ea typeface="Chalkboard SE Regular"/>
                  <a:cs typeface="Chalkboard SE Regular"/>
                  <a:sym typeface="Chalkboard SE Regular"/>
                </a:defRPr>
              </a:pPr>
              <a:r>
                <a:t>E</a:t>
              </a:r>
              <a:r>
                <a:rPr baseline="-5999"/>
                <a:t>5</a:t>
              </a:r>
            </a:p>
          </p:txBody>
        </p:sp>
        <p:pic>
          <p:nvPicPr>
            <p:cNvPr id="26" name="Line" descr="Line"/>
            <p:cNvPicPr>
              <a:picLocks/>
            </p:cNvPicPr>
            <p:nvPr/>
          </p:nvPicPr>
          <p:blipFill>
            <a:blip r:embed="rId2">
              <a:extLst/>
            </a:blip>
            <a:stretch>
              <a:fillRect/>
            </a:stretch>
          </p:blipFill>
          <p:spPr>
            <a:xfrm>
              <a:off x="1286344" y="249446"/>
              <a:ext cx="923366" cy="76201"/>
            </a:xfrm>
            <a:prstGeom prst="rect">
              <a:avLst/>
            </a:prstGeom>
            <a:effectLst/>
          </p:spPr>
        </p:pic>
        <p:pic>
          <p:nvPicPr>
            <p:cNvPr id="28" name="Line" descr="Line"/>
            <p:cNvPicPr>
              <a:picLocks/>
            </p:cNvPicPr>
            <p:nvPr/>
          </p:nvPicPr>
          <p:blipFill>
            <a:blip r:embed="rId2">
              <a:extLst/>
            </a:blip>
            <a:stretch>
              <a:fillRect/>
            </a:stretch>
          </p:blipFill>
          <p:spPr>
            <a:xfrm>
              <a:off x="1286344" y="663855"/>
              <a:ext cx="923366" cy="76201"/>
            </a:xfrm>
            <a:prstGeom prst="rect">
              <a:avLst/>
            </a:prstGeom>
            <a:effectLst/>
          </p:spPr>
        </p:pic>
        <p:pic>
          <p:nvPicPr>
            <p:cNvPr id="30" name="Line" descr="Line"/>
            <p:cNvPicPr>
              <a:picLocks/>
            </p:cNvPicPr>
            <p:nvPr/>
          </p:nvPicPr>
          <p:blipFill>
            <a:blip r:embed="rId2">
              <a:extLst/>
            </a:blip>
            <a:stretch>
              <a:fillRect/>
            </a:stretch>
          </p:blipFill>
          <p:spPr>
            <a:xfrm>
              <a:off x="1286344" y="951264"/>
              <a:ext cx="923366" cy="76201"/>
            </a:xfrm>
            <a:prstGeom prst="rect">
              <a:avLst/>
            </a:prstGeom>
            <a:effectLst/>
          </p:spPr>
        </p:pic>
        <p:pic>
          <p:nvPicPr>
            <p:cNvPr id="32" name="Line" descr="Line"/>
            <p:cNvPicPr>
              <a:picLocks/>
            </p:cNvPicPr>
            <p:nvPr/>
          </p:nvPicPr>
          <p:blipFill>
            <a:blip r:embed="rId2">
              <a:extLst/>
            </a:blip>
            <a:stretch>
              <a:fillRect/>
            </a:stretch>
          </p:blipFill>
          <p:spPr>
            <a:xfrm>
              <a:off x="1286344" y="1205264"/>
              <a:ext cx="923366" cy="76201"/>
            </a:xfrm>
            <a:prstGeom prst="rect">
              <a:avLst/>
            </a:prstGeom>
            <a:effectLst/>
          </p:spPr>
        </p:pic>
        <p:pic>
          <p:nvPicPr>
            <p:cNvPr id="34" name="Line" descr="Line"/>
            <p:cNvPicPr>
              <a:picLocks/>
            </p:cNvPicPr>
            <p:nvPr/>
          </p:nvPicPr>
          <p:blipFill>
            <a:blip r:embed="rId2">
              <a:extLst/>
            </a:blip>
            <a:stretch>
              <a:fillRect/>
            </a:stretch>
          </p:blipFill>
          <p:spPr>
            <a:xfrm>
              <a:off x="1286344" y="1653081"/>
              <a:ext cx="923366" cy="76201"/>
            </a:xfrm>
            <a:prstGeom prst="rect">
              <a:avLst/>
            </a:prstGeom>
            <a:effectLst/>
          </p:spPr>
        </p:pic>
        <p:pic>
          <p:nvPicPr>
            <p:cNvPr id="36" name="Line" descr="Line"/>
            <p:cNvPicPr>
              <a:picLocks/>
            </p:cNvPicPr>
            <p:nvPr/>
          </p:nvPicPr>
          <p:blipFill>
            <a:blip r:embed="rId2">
              <a:extLst/>
            </a:blip>
            <a:stretch>
              <a:fillRect/>
            </a:stretch>
          </p:blipFill>
          <p:spPr>
            <a:xfrm>
              <a:off x="1286344" y="2354899"/>
              <a:ext cx="923366" cy="76201"/>
            </a:xfrm>
            <a:prstGeom prst="rect">
              <a:avLst/>
            </a:prstGeom>
            <a:effectLst/>
          </p:spPr>
        </p:pic>
        <p:sp>
          <p:nvSpPr>
            <p:cNvPr id="38" name="Line"/>
            <p:cNvSpPr/>
            <p:nvPr/>
          </p:nvSpPr>
          <p:spPr>
            <a:xfrm flipV="1">
              <a:off x="667757" y="175587"/>
              <a:ext cx="1" cy="2765927"/>
            </a:xfrm>
            <a:prstGeom prst="line">
              <a:avLst/>
            </a:prstGeom>
            <a:noFill/>
            <a:ln w="25400" cap="flat">
              <a:solidFill>
                <a:srgbClr val="FFFFFF"/>
              </a:solidFill>
              <a:prstDash val="solid"/>
              <a:miter lim="400000"/>
              <a:tailEnd type="arrow" w="med" len="med"/>
            </a:ln>
            <a:effectLst/>
          </p:spPr>
          <p:txBody>
            <a:bodyPr wrap="square" lIns="27093" tIns="27093" rIns="27093" bIns="27093" numCol="1" anchor="ctr">
              <a:noAutofit/>
            </a:bodyPr>
            <a:lstStyle/>
            <a:p>
              <a:pPr algn="ctr">
                <a:defRPr sz="3400">
                  <a:solidFill>
                    <a:srgbClr val="FFFFFF"/>
                  </a:solidFill>
                  <a:latin typeface="+mn-lt"/>
                  <a:ea typeface="+mn-ea"/>
                  <a:cs typeface="+mn-cs"/>
                  <a:sym typeface="Helvetica Neue Light"/>
                </a:defRPr>
              </a:pPr>
              <a:endParaRPr/>
            </a:p>
          </p:txBody>
        </p:sp>
        <p:sp>
          <p:nvSpPr>
            <p:cNvPr id="39" name="Energy"/>
            <p:cNvSpPr txBox="1"/>
            <p:nvPr/>
          </p:nvSpPr>
          <p:spPr>
            <a:xfrm rot="16200000">
              <a:off x="-266174" y="1318848"/>
              <a:ext cx="1014293" cy="48194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27093" tIns="27093" rIns="27093" bIns="27093" numCol="1" anchor="ctr">
              <a:spAutoFit/>
            </a:bodyPr>
            <a:lstStyle>
              <a:lvl1pPr algn="ctr">
                <a:defRPr>
                  <a:latin typeface="Chalkboard SE Regular"/>
                  <a:ea typeface="Chalkboard SE Regular"/>
                  <a:cs typeface="Chalkboard SE Regular"/>
                  <a:sym typeface="Chalkboard SE Regular"/>
                </a:defRPr>
              </a:lvl1pPr>
            </a:lstStyle>
            <a:p>
              <a:r>
                <a:t>Energy</a:t>
              </a:r>
            </a:p>
          </p:txBody>
        </p:sp>
        <p:sp>
          <p:nvSpPr>
            <p:cNvPr id="40" name="E3"/>
            <p:cNvSpPr txBox="1"/>
            <p:nvPr/>
          </p:nvSpPr>
          <p:spPr>
            <a:xfrm>
              <a:off x="2641676" y="1037608"/>
              <a:ext cx="349235" cy="48194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27093" tIns="27093" rIns="27093" bIns="27093" numCol="1" anchor="ctr">
              <a:spAutoFit/>
            </a:bodyPr>
            <a:lstStyle/>
            <a:p>
              <a:pPr algn="ctr">
                <a:defRPr>
                  <a:latin typeface="Chalkboard SE Regular"/>
                  <a:ea typeface="Chalkboard SE Regular"/>
                  <a:cs typeface="Chalkboard SE Regular"/>
                  <a:sym typeface="Chalkboard SE Regular"/>
                </a:defRPr>
              </a:pPr>
              <a:r>
                <a:t>E</a:t>
              </a:r>
              <a:r>
                <a:rPr baseline="-5999"/>
                <a:t>3</a:t>
              </a:r>
            </a:p>
          </p:txBody>
        </p:sp>
        <p:sp>
          <p:nvSpPr>
            <p:cNvPr id="41" name="E6"/>
            <p:cNvSpPr txBox="1"/>
            <p:nvPr/>
          </p:nvSpPr>
          <p:spPr>
            <a:xfrm>
              <a:off x="2641676" y="-1"/>
              <a:ext cx="349235" cy="481947"/>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27093" tIns="27093" rIns="27093" bIns="27093" numCol="1" anchor="ctr">
              <a:spAutoFit/>
            </a:bodyPr>
            <a:lstStyle/>
            <a:p>
              <a:pPr algn="ctr">
                <a:defRPr>
                  <a:latin typeface="Chalkboard SE Regular"/>
                  <a:ea typeface="Chalkboard SE Regular"/>
                  <a:cs typeface="Chalkboard SE Regular"/>
                  <a:sym typeface="Chalkboard SE Regular"/>
                </a:defRPr>
              </a:pPr>
              <a:r>
                <a:t>E</a:t>
              </a:r>
              <a:r>
                <a:rPr baseline="-5999"/>
                <a:t>6</a:t>
              </a:r>
            </a:p>
          </p:txBody>
        </p:sp>
        <p:sp>
          <p:nvSpPr>
            <p:cNvPr id="42" name="E1"/>
            <p:cNvSpPr txBox="1"/>
            <p:nvPr/>
          </p:nvSpPr>
          <p:spPr>
            <a:xfrm>
              <a:off x="2641676" y="2075218"/>
              <a:ext cx="349235" cy="48194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27093" tIns="27093" rIns="27093" bIns="27093" numCol="1" anchor="ctr">
              <a:spAutoFit/>
            </a:bodyPr>
            <a:lstStyle/>
            <a:p>
              <a:pPr algn="ctr">
                <a:defRPr>
                  <a:latin typeface="Chalkboard SE Regular"/>
                  <a:ea typeface="Chalkboard SE Regular"/>
                  <a:cs typeface="Chalkboard SE Regular"/>
                  <a:sym typeface="Chalkboard SE Regular"/>
                </a:defRPr>
              </a:pPr>
              <a:r>
                <a:t>E</a:t>
              </a:r>
              <a:r>
                <a:rPr baseline="-5999"/>
                <a:t>1</a:t>
              </a:r>
            </a:p>
          </p:txBody>
        </p:sp>
      </p:grpSp>
      <p:sp>
        <p:nvSpPr>
          <p:cNvPr id="44" name="levels indexed by an integer,…"/>
          <p:cNvSpPr txBox="1"/>
          <p:nvPr/>
        </p:nvSpPr>
        <p:spPr>
          <a:xfrm>
            <a:off x="1294357" y="4600155"/>
            <a:ext cx="3192266" cy="686156"/>
          </a:xfrm>
          <a:prstGeom prst="rect">
            <a:avLst/>
          </a:prstGeom>
          <a:ln w="3175">
            <a:miter lim="400000"/>
          </a:ln>
          <a:extLst>
            <a:ext uri="{C572A759-6A51-4108-AA02-DFA0A04FC94B}">
              <ma14:wrappingTextBoxFlag xmlns:ma14="http://schemas.microsoft.com/office/mac/drawingml/2011/main" val="1"/>
            </a:ext>
          </a:extLst>
        </p:spPr>
        <p:txBody>
          <a:bodyPr wrap="none" lIns="27093" tIns="27093" rIns="27093" bIns="27093" anchor="ctr">
            <a:spAutoFit/>
          </a:bodyPr>
          <a:lstStyle/>
          <a:p>
            <a:pPr algn="ctr">
              <a:defRPr sz="1800">
                <a:latin typeface="Chalkboard SE Regular"/>
                <a:ea typeface="Chalkboard SE Regular"/>
                <a:cs typeface="Chalkboard SE Regular"/>
                <a:sym typeface="Chalkboard SE Regular"/>
              </a:defRPr>
            </a:pPr>
            <a:r>
              <a:t>levels indexed by an integer, </a:t>
            </a:r>
          </a:p>
          <a:p>
            <a:pPr algn="ctr">
              <a:defRPr sz="1800">
                <a:latin typeface="Chalkboard SE Regular"/>
                <a:ea typeface="Chalkboard SE Regular"/>
                <a:cs typeface="Chalkboard SE Regular"/>
                <a:sym typeface="Chalkboard SE Regular"/>
              </a:defRPr>
            </a:pPr>
            <a:r>
              <a:t>called a quantum number</a:t>
            </a:r>
          </a:p>
        </p:txBody>
      </p:sp>
      <p:sp>
        <p:nvSpPr>
          <p:cNvPr id="45" name="Let’s say we have an ensemble (a large group) of atoms or molecules that can individually be in energy levels Ej. We’ll use the index j to designate the allowed values of the energy.…"/>
          <p:cNvSpPr txBox="1"/>
          <p:nvPr/>
        </p:nvSpPr>
        <p:spPr>
          <a:xfrm>
            <a:off x="4488338" y="1693375"/>
            <a:ext cx="8002981" cy="39363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pPr>
              <a:defRPr>
                <a:latin typeface="Chalkboard SE Regular"/>
                <a:ea typeface="Chalkboard SE Regular"/>
                <a:cs typeface="Chalkboard SE Regular"/>
                <a:sym typeface="Chalkboard SE Regular"/>
              </a:defRPr>
            </a:pPr>
            <a:r>
              <a:t>Let’s say we have an ensemble (a large group) of atoms or molecules that can individually be in energy levels E</a:t>
            </a:r>
            <a:r>
              <a:rPr baseline="-5999"/>
              <a:t>j</a:t>
            </a:r>
            <a:r>
              <a:t>. We’ll use the index j to designate the allowed values of the energy.  </a:t>
            </a:r>
          </a:p>
          <a:p>
            <a:pPr>
              <a:defRPr>
                <a:latin typeface="Chalkboard SE Regular"/>
                <a:ea typeface="Chalkboard SE Regular"/>
                <a:cs typeface="Chalkboard SE Regular"/>
                <a:sym typeface="Chalkboard SE Regular"/>
              </a:defRPr>
            </a:pPr>
            <a:endParaRPr/>
          </a:p>
          <a:p>
            <a:pPr>
              <a:defRPr>
                <a:latin typeface="Chalkboard SE Regular"/>
                <a:ea typeface="Chalkboard SE Regular"/>
                <a:cs typeface="Chalkboard SE Regular"/>
                <a:sym typeface="Chalkboard SE Regular"/>
              </a:defRPr>
            </a:pPr>
            <a:r>
              <a:t>Some of these levels may be degenerate.  In other words we may have more than one quantum state that has the same energy.   Let g</a:t>
            </a:r>
            <a:r>
              <a:rPr baseline="-5999"/>
              <a:t>j</a:t>
            </a:r>
            <a:r>
              <a:t> designate this degeneracy (g</a:t>
            </a:r>
            <a:r>
              <a:rPr baseline="-5999"/>
              <a:t>j</a:t>
            </a:r>
            <a:r>
              <a:t> = 1, 2, 3, ….)</a:t>
            </a:r>
          </a:p>
        </p:txBody>
      </p:sp>
      <p:sp>
        <p:nvSpPr>
          <p:cNvPr id="46" name="Let N be the total number of atoms and Nj be the number of atoms with energy Ej.  Obviously, if we sum Nj over all values of j, the result will be N"/>
          <p:cNvSpPr txBox="1"/>
          <p:nvPr/>
        </p:nvSpPr>
        <p:spPr>
          <a:xfrm>
            <a:off x="320790" y="5891136"/>
            <a:ext cx="11889086" cy="13455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pPr>
              <a:defRPr>
                <a:latin typeface="Chalkboard SE Regular"/>
                <a:ea typeface="Chalkboard SE Regular"/>
                <a:cs typeface="Chalkboard SE Regular"/>
                <a:sym typeface="Chalkboard SE Regular"/>
              </a:defRPr>
            </a:pPr>
            <a:r>
              <a:t>Let N be the total number of atoms and N</a:t>
            </a:r>
            <a:r>
              <a:rPr baseline="-5999"/>
              <a:t>j</a:t>
            </a:r>
            <a:r>
              <a:t> be the number of atoms with energy E</a:t>
            </a:r>
            <a:r>
              <a:rPr baseline="-5999"/>
              <a:t>j</a:t>
            </a:r>
            <a:r>
              <a:t>.  Obviously, if we sum N</a:t>
            </a:r>
            <a:r>
              <a:rPr baseline="-5999"/>
              <a:t>j</a:t>
            </a:r>
            <a:r>
              <a:t> over all values of j, the result will be N</a:t>
            </a:r>
          </a:p>
          <a:p>
            <a:pPr>
              <a:defRPr>
                <a:latin typeface="Chalkboard SE Regular"/>
                <a:ea typeface="Chalkboard SE Regular"/>
                <a:cs typeface="Chalkboard SE Regular"/>
                <a:sym typeface="Chalkboard SE Regular"/>
              </a:defRPr>
            </a:pPr>
            <a:r>
              <a:t> </a:t>
            </a:r>
          </a:p>
        </p:txBody>
      </p:sp>
      <p:pic>
        <p:nvPicPr>
          <p:cNvPr id="47" name="MathTypeImage.pdf" descr="MathTypeImage.pdf"/>
          <p:cNvPicPr>
            <a:picLocks noChangeAspect="1"/>
          </p:cNvPicPr>
          <p:nvPr/>
        </p:nvPicPr>
        <p:blipFill>
          <a:blip r:embed="rId3">
            <a:extLst/>
          </a:blip>
          <a:stretch>
            <a:fillRect/>
          </a:stretch>
        </p:blipFill>
        <p:spPr>
          <a:xfrm>
            <a:off x="2033240" y="6900333"/>
            <a:ext cx="1714501" cy="1066801"/>
          </a:xfrm>
          <a:prstGeom prst="rect">
            <a:avLst/>
          </a:prstGeom>
          <a:ln w="3175">
            <a:miter lim="400000"/>
          </a:ln>
        </p:spPr>
      </p:pic>
      <p:sp>
        <p:nvSpPr>
          <p:cNvPr id="48" name="The probability that the atoms will have energy Ej is just the number that have energy j divided by the total number:  pj = Nj/N"/>
          <p:cNvSpPr txBox="1"/>
          <p:nvPr/>
        </p:nvSpPr>
        <p:spPr>
          <a:xfrm>
            <a:off x="530923" y="7498097"/>
            <a:ext cx="11014207" cy="18027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pPr algn="ctr">
              <a:defRPr sz="3600"/>
            </a:pPr>
            <a:endParaRPr/>
          </a:p>
          <a:p>
            <a:r>
              <a:t>The probability that the atoms will have energy E</a:t>
            </a:r>
            <a:r>
              <a:rPr baseline="-5999"/>
              <a:t>j</a:t>
            </a:r>
            <a:r>
              <a:t> is just the number that have energy j divided by the total number:  p</a:t>
            </a:r>
            <a:r>
              <a:rPr baseline="-5999"/>
              <a:t>j</a:t>
            </a:r>
            <a:r>
              <a:t> = N</a:t>
            </a:r>
            <a:r>
              <a:rPr baseline="-5999"/>
              <a:t>j</a:t>
            </a:r>
            <a:r>
              <a:t>/N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p:cNvSpPr/>
          <p:nvPr/>
        </p:nvSpPr>
        <p:spPr>
          <a:xfrm>
            <a:off x="5240866" y="8788400"/>
            <a:ext cx="2091268" cy="553592"/>
          </a:xfrm>
          <a:prstGeom prst="rect">
            <a:avLst/>
          </a:prstGeom>
          <a:blipFill>
            <a:blip r:embed="rId2"/>
          </a:blipFill>
          <a:ln w="3175">
            <a:miter lim="400000"/>
          </a:ln>
        </p:spPr>
        <p:txBody>
          <a:bodyPr lIns="27093" tIns="27093" rIns="27093" bIns="27093" anchor="ctr"/>
          <a:lstStyle/>
          <a:p>
            <a:pPr algn="ctr">
              <a:defRPr sz="3400">
                <a:solidFill>
                  <a:srgbClr val="FFFFFF"/>
                </a:solidFill>
                <a:latin typeface="+mn-lt"/>
                <a:ea typeface="+mn-ea"/>
                <a:cs typeface="+mn-cs"/>
                <a:sym typeface="Helvetica Neue Light"/>
              </a:defRPr>
            </a:pPr>
            <a:endParaRPr/>
          </a:p>
        </p:txBody>
      </p:sp>
      <p:sp>
        <p:nvSpPr>
          <p:cNvPr id="52" name="Rectangle"/>
          <p:cNvSpPr/>
          <p:nvPr/>
        </p:nvSpPr>
        <p:spPr>
          <a:xfrm>
            <a:off x="279400" y="118533"/>
            <a:ext cx="11353807" cy="1066801"/>
          </a:xfrm>
          <a:prstGeom prst="rect">
            <a:avLst/>
          </a:prstGeom>
          <a:blipFill>
            <a:blip r:embed="rId2"/>
          </a:blipFill>
          <a:ln w="3175">
            <a:miter lim="400000"/>
          </a:ln>
        </p:spPr>
        <p:txBody>
          <a:bodyPr lIns="27093" tIns="27093" rIns="27093" bIns="27093" anchor="ctr"/>
          <a:lstStyle/>
          <a:p>
            <a:pPr algn="ctr">
              <a:defRPr sz="3400">
                <a:solidFill>
                  <a:srgbClr val="FFFFFF"/>
                </a:solidFill>
                <a:latin typeface="+mn-lt"/>
                <a:ea typeface="+mn-ea"/>
                <a:cs typeface="+mn-cs"/>
                <a:sym typeface="Helvetica Neue Light"/>
              </a:defRPr>
            </a:pPr>
            <a:endParaRPr/>
          </a:p>
        </p:txBody>
      </p:sp>
      <p:sp>
        <p:nvSpPr>
          <p:cNvPr id="53" name="Slide Number"/>
          <p:cNvSpPr txBox="1">
            <a:spLocks noGrp="1"/>
          </p:cNvSpPr>
          <p:nvPr>
            <p:ph type="sldNum" sz="quarter" idx="2"/>
          </p:nvPr>
        </p:nvSpPr>
        <p:spPr>
          <a:xfrm>
            <a:off x="12493125" y="9109748"/>
            <a:ext cx="238316" cy="520047"/>
          </a:xfrm>
          <a:prstGeom prst="rect">
            <a:avLst/>
          </a:prstGeom>
          <a:extLst>
            <a:ext uri="{C572A759-6A51-4108-AA02-DFA0A04FC94B}">
              <ma14:wrappingTextBoxFlag xmlns:ma14="http://schemas.microsoft.com/office/mac/drawingml/2011/main" val="1"/>
            </a:ext>
          </a:extLst>
        </p:spPr>
        <p:txBody>
          <a:bodyPr/>
          <a:lstStyle/>
          <a:p>
            <a:pPr>
              <a:defRPr>
                <a:effectLst/>
              </a:defRPr>
            </a:pPr>
            <a:fld id="{86CB4B4D-7CA3-9044-876B-883B54F8677D}" type="slidenum">
              <a:t>2</a:t>
            </a:fld>
            <a:endParaRPr/>
          </a:p>
        </p:txBody>
      </p:sp>
      <p:pic>
        <p:nvPicPr>
          <p:cNvPr id="55" name="MathTypeImage.pdf" descr="MathTypeImage.pdf"/>
          <p:cNvPicPr>
            <a:picLocks noChangeAspect="1"/>
          </p:cNvPicPr>
          <p:nvPr/>
        </p:nvPicPr>
        <p:blipFill>
          <a:blip r:embed="rId3">
            <a:extLst/>
          </a:blip>
          <a:stretch>
            <a:fillRect/>
          </a:stretch>
        </p:blipFill>
        <p:spPr>
          <a:xfrm>
            <a:off x="4580466" y="-101600"/>
            <a:ext cx="1612901" cy="1066801"/>
          </a:xfrm>
          <a:prstGeom prst="rect">
            <a:avLst/>
          </a:prstGeom>
          <a:ln w="3175">
            <a:miter lim="400000"/>
          </a:ln>
        </p:spPr>
      </p:pic>
      <p:pic>
        <p:nvPicPr>
          <p:cNvPr id="56" name="MathTypeImage.pdf" descr="MathTypeImage.pdf"/>
          <p:cNvPicPr>
            <a:picLocks noChangeAspect="1"/>
          </p:cNvPicPr>
          <p:nvPr/>
        </p:nvPicPr>
        <p:blipFill>
          <a:blip r:embed="rId4">
            <a:extLst/>
          </a:blip>
          <a:stretch>
            <a:fillRect/>
          </a:stretch>
        </p:blipFill>
        <p:spPr>
          <a:xfrm>
            <a:off x="4271433" y="2055283"/>
            <a:ext cx="3060701" cy="596901"/>
          </a:xfrm>
          <a:prstGeom prst="rect">
            <a:avLst/>
          </a:prstGeom>
          <a:ln w="3175">
            <a:miter lim="400000"/>
          </a:ln>
        </p:spPr>
      </p:pic>
      <p:pic>
        <p:nvPicPr>
          <p:cNvPr id="57" name="MathTypeImage.pdf" descr="MathTypeImage.pdf"/>
          <p:cNvPicPr>
            <a:picLocks noChangeAspect="1"/>
          </p:cNvPicPr>
          <p:nvPr/>
        </p:nvPicPr>
        <p:blipFill>
          <a:blip r:embed="rId5">
            <a:extLst/>
          </a:blip>
          <a:stretch>
            <a:fillRect/>
          </a:stretch>
        </p:blipFill>
        <p:spPr>
          <a:xfrm>
            <a:off x="4944532" y="2911764"/>
            <a:ext cx="1714501" cy="1066801"/>
          </a:xfrm>
          <a:prstGeom prst="rect">
            <a:avLst/>
          </a:prstGeom>
          <a:ln w="3175">
            <a:miter lim="400000"/>
          </a:ln>
        </p:spPr>
      </p:pic>
      <p:pic>
        <p:nvPicPr>
          <p:cNvPr id="58" name="MathTypeImage.pdf" descr="MathTypeImage.pdf"/>
          <p:cNvPicPr>
            <a:picLocks noChangeAspect="1"/>
          </p:cNvPicPr>
          <p:nvPr/>
        </p:nvPicPr>
        <p:blipFill>
          <a:blip r:embed="rId6">
            <a:extLst/>
          </a:blip>
          <a:stretch>
            <a:fillRect/>
          </a:stretch>
        </p:blipFill>
        <p:spPr>
          <a:xfrm>
            <a:off x="2713565" y="4137315"/>
            <a:ext cx="3733801" cy="965200"/>
          </a:xfrm>
          <a:prstGeom prst="rect">
            <a:avLst/>
          </a:prstGeom>
          <a:ln w="3175">
            <a:miter lim="400000"/>
          </a:ln>
        </p:spPr>
      </p:pic>
      <p:pic>
        <p:nvPicPr>
          <p:cNvPr id="59" name="pasted-image.pdf" descr="pasted-image.pdf"/>
          <p:cNvPicPr>
            <a:picLocks noChangeAspect="1"/>
          </p:cNvPicPr>
          <p:nvPr/>
        </p:nvPicPr>
        <p:blipFill>
          <a:blip r:embed="rId7">
            <a:extLst/>
          </a:blip>
          <a:stretch>
            <a:fillRect/>
          </a:stretch>
        </p:blipFill>
        <p:spPr>
          <a:xfrm>
            <a:off x="3208866" y="6292850"/>
            <a:ext cx="3911601" cy="825500"/>
          </a:xfrm>
          <a:prstGeom prst="rect">
            <a:avLst/>
          </a:prstGeom>
          <a:ln w="3175">
            <a:miter lim="400000"/>
          </a:ln>
        </p:spPr>
      </p:pic>
      <p:sp>
        <p:nvSpPr>
          <p:cNvPr id="60" name="This partition function is the sum over all states of the weighted number of that states occupied.  At low temperature, under the assumption that the ground state is singly-degenerate, then the probability will be 1 for the ground state and zero otherwise.  Why?  Thus"/>
          <p:cNvSpPr txBox="1"/>
          <p:nvPr/>
        </p:nvSpPr>
        <p:spPr>
          <a:xfrm>
            <a:off x="427534" y="7341498"/>
            <a:ext cx="11453760" cy="1532043"/>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lvl1pPr>
              <a:defRPr>
                <a:latin typeface="Chalkboard SE Regular"/>
                <a:ea typeface="Chalkboard SE Regular"/>
                <a:cs typeface="Chalkboard SE Regular"/>
                <a:sym typeface="Chalkboard SE Regular"/>
              </a:defRPr>
            </a:lvl1pPr>
          </a:lstStyle>
          <a:p>
            <a:r>
              <a:rPr dirty="0"/>
              <a:t>This partition function is the sum over all states of the weighted number </a:t>
            </a:r>
            <a:r>
              <a:rPr dirty="0" smtClean="0"/>
              <a:t>of at</a:t>
            </a:r>
            <a:r>
              <a:rPr lang="en-US" dirty="0" smtClean="0"/>
              <a:t>th\</a:t>
            </a:r>
            <a:r>
              <a:rPr dirty="0" smtClean="0"/>
              <a:t> </a:t>
            </a:r>
            <a:r>
              <a:rPr dirty="0"/>
              <a:t>states occupied.  At low temperature, under the assumption that the ground state is singly-degenerate, then the probability will be 1 for the ground state and zero otherwise.  Why?  Thus</a:t>
            </a:r>
          </a:p>
        </p:txBody>
      </p:sp>
      <p:pic>
        <p:nvPicPr>
          <p:cNvPr id="61" name="MathTypeImage.pdf" descr="MathTypeImage.pdf"/>
          <p:cNvPicPr>
            <a:picLocks noChangeAspect="1"/>
          </p:cNvPicPr>
          <p:nvPr/>
        </p:nvPicPr>
        <p:blipFill>
          <a:blip r:embed="rId8">
            <a:extLst/>
          </a:blip>
          <a:stretch>
            <a:fillRect/>
          </a:stretch>
        </p:blipFill>
        <p:spPr>
          <a:xfrm>
            <a:off x="5403849" y="8688753"/>
            <a:ext cx="1765301" cy="698500"/>
          </a:xfrm>
          <a:prstGeom prst="rect">
            <a:avLst/>
          </a:prstGeom>
          <a:ln w="3175">
            <a:miter lim="400000"/>
          </a:ln>
        </p:spPr>
      </p:pic>
      <p:sp>
        <p:nvSpPr>
          <p:cNvPr id="54" name="Problem for you:  show that                 .  Thus we say “the probabilities are normalized”.…"/>
          <p:cNvSpPr txBox="1"/>
          <p:nvPr/>
        </p:nvSpPr>
        <p:spPr>
          <a:xfrm>
            <a:off x="449200" y="-673344"/>
            <a:ext cx="11014207" cy="67430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endParaRPr dirty="0"/>
          </a:p>
          <a:p>
            <a:endParaRPr dirty="0"/>
          </a:p>
          <a:p>
            <a:r>
              <a:rPr dirty="0"/>
              <a:t>Problem for you:  show that                 .  Thus we say “the probabilities are normalized”.</a:t>
            </a:r>
          </a:p>
          <a:p>
            <a:endParaRPr dirty="0"/>
          </a:p>
          <a:p>
            <a:r>
              <a:rPr dirty="0"/>
              <a:t>Boltzmann postulated that when a system is in thermal equilbrium at temperature T, the number of atoms with energy E</a:t>
            </a:r>
            <a:r>
              <a:rPr baseline="-5999" dirty="0"/>
              <a:t>j</a:t>
            </a:r>
            <a:r>
              <a:rPr dirty="0"/>
              <a:t> is proportional to an exponential of the energy                             .  Here g</a:t>
            </a:r>
            <a:r>
              <a:rPr baseline="-5999" dirty="0"/>
              <a:t>j</a:t>
            </a:r>
            <a:r>
              <a:rPr dirty="0"/>
              <a:t> is the degeneracy of each level and k (sometimes designated kB) is “Boltzmann’s constant” 1.38</a:t>
            </a:r>
            <a:r>
              <a:rPr dirty="0">
                <a:latin typeface="Abadi MT Condensed Extra Bold"/>
                <a:ea typeface="Abadi MT Condensed Extra Bold"/>
                <a:cs typeface="Abadi MT Condensed Extra Bold"/>
                <a:sym typeface="Abadi MT Condensed Extra Bold"/>
              </a:rPr>
              <a:t>×</a:t>
            </a:r>
            <a:r>
              <a:rPr dirty="0"/>
              <a:t>10</a:t>
            </a:r>
            <a:r>
              <a:rPr baseline="31999" dirty="0"/>
              <a:t>–23</a:t>
            </a:r>
            <a:r>
              <a:rPr dirty="0"/>
              <a:t> J/K.  If we use the equation on the previous page</a:t>
            </a:r>
          </a:p>
          <a:p>
            <a:endParaRPr dirty="0"/>
          </a:p>
          <a:p>
            <a:endParaRPr dirty="0"/>
          </a:p>
          <a:p>
            <a:r>
              <a:rPr dirty="0"/>
              <a:t>you can show (do it) that the Boltzmann probability that the atoms have energy E</a:t>
            </a:r>
            <a:r>
              <a:rPr baseline="-5999" dirty="0"/>
              <a:t>j</a:t>
            </a:r>
            <a:r>
              <a:rPr dirty="0"/>
              <a:t> is</a:t>
            </a:r>
          </a:p>
          <a:p>
            <a:endParaRPr dirty="0"/>
          </a:p>
          <a:p>
            <a:endParaRPr dirty="0"/>
          </a:p>
          <a:p>
            <a:r>
              <a:rPr dirty="0"/>
              <a:t>Here q(T) is the “partition function”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p:cNvSpPr/>
          <p:nvPr/>
        </p:nvSpPr>
        <p:spPr>
          <a:xfrm>
            <a:off x="574053" y="6724650"/>
            <a:ext cx="2608793" cy="698500"/>
          </a:xfrm>
          <a:prstGeom prst="rect">
            <a:avLst/>
          </a:prstGeom>
          <a:blipFill>
            <a:blip r:embed="rId2"/>
          </a:blipFill>
          <a:ln w="3175">
            <a:miter lim="400000"/>
          </a:ln>
        </p:spPr>
        <p:txBody>
          <a:bodyPr lIns="27093" tIns="27093" rIns="27093" bIns="27093" anchor="ctr"/>
          <a:lstStyle/>
          <a:p>
            <a:pPr algn="ctr">
              <a:defRPr sz="3400">
                <a:solidFill>
                  <a:srgbClr val="FFFFFF"/>
                </a:solidFill>
                <a:latin typeface="+mn-lt"/>
                <a:ea typeface="+mn-ea"/>
                <a:cs typeface="+mn-cs"/>
                <a:sym typeface="Helvetica Neue Light"/>
              </a:defRPr>
            </a:pPr>
            <a:endParaRPr/>
          </a:p>
        </p:txBody>
      </p:sp>
      <p:sp>
        <p:nvSpPr>
          <p:cNvPr id="64" name="Rectangle"/>
          <p:cNvSpPr/>
          <p:nvPr/>
        </p:nvSpPr>
        <p:spPr>
          <a:xfrm>
            <a:off x="228600" y="5789083"/>
            <a:ext cx="11704171" cy="698501"/>
          </a:xfrm>
          <a:prstGeom prst="rect">
            <a:avLst/>
          </a:prstGeom>
          <a:blipFill>
            <a:blip r:embed="rId2"/>
          </a:blipFill>
          <a:ln w="3175">
            <a:miter lim="400000"/>
          </a:ln>
        </p:spPr>
        <p:txBody>
          <a:bodyPr lIns="27093" tIns="27093" rIns="27093" bIns="27093" anchor="ctr"/>
          <a:lstStyle/>
          <a:p>
            <a:pPr algn="ctr">
              <a:defRPr sz="3400">
                <a:solidFill>
                  <a:srgbClr val="FFFFFF"/>
                </a:solidFill>
                <a:latin typeface="+mn-lt"/>
                <a:ea typeface="+mn-ea"/>
                <a:cs typeface="+mn-cs"/>
                <a:sym typeface="Helvetica Neue Light"/>
              </a:defRPr>
            </a:pPr>
            <a:endParaRPr/>
          </a:p>
        </p:txBody>
      </p:sp>
      <p:sp>
        <p:nvSpPr>
          <p:cNvPr id="65" name="Slide Number"/>
          <p:cNvSpPr txBox="1">
            <a:spLocks noGrp="1"/>
          </p:cNvSpPr>
          <p:nvPr>
            <p:ph type="sldNum" sz="quarter" idx="2"/>
          </p:nvPr>
        </p:nvSpPr>
        <p:spPr>
          <a:xfrm>
            <a:off x="12455067" y="9109748"/>
            <a:ext cx="276374" cy="520047"/>
          </a:xfrm>
          <a:prstGeom prst="rect">
            <a:avLst/>
          </a:prstGeom>
          <a:extLst>
            <a:ext uri="{C572A759-6A51-4108-AA02-DFA0A04FC94B}">
              <ma14:wrappingTextBoxFlag xmlns:ma14="http://schemas.microsoft.com/office/mac/drawingml/2011/main" val="1"/>
            </a:ext>
          </a:extLst>
        </p:spPr>
        <p:txBody>
          <a:bodyPr/>
          <a:lstStyle/>
          <a:p>
            <a:pPr>
              <a:defRPr>
                <a:effectLst/>
              </a:defRPr>
            </a:pPr>
            <a:fld id="{86CB4B4D-7CA3-9044-876B-883B54F8677D}" type="slidenum">
              <a:t>3</a:t>
            </a:fld>
            <a:endParaRPr/>
          </a:p>
        </p:txBody>
      </p:sp>
      <p:sp>
        <p:nvSpPr>
          <p:cNvPr id="66" name="Text"/>
          <p:cNvSpPr txBox="1"/>
          <p:nvPr/>
        </p:nvSpPr>
        <p:spPr>
          <a:xfrm>
            <a:off x="449200" y="-673344"/>
            <a:ext cx="11014207" cy="12312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endParaRPr/>
          </a:p>
          <a:p>
            <a:endParaRPr/>
          </a:p>
        </p:txBody>
      </p:sp>
      <p:sp>
        <p:nvSpPr>
          <p:cNvPr id="67" name="As the temperature increases, the partition function increases.  It is the sum over all the states of the number of states with energy Ej weighted by the Boltzmann exponential factor for that state.  At high temperature…"/>
          <p:cNvSpPr txBox="1"/>
          <p:nvPr/>
        </p:nvSpPr>
        <p:spPr>
          <a:xfrm>
            <a:off x="325449" y="417088"/>
            <a:ext cx="12034153" cy="39871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r>
              <a:t>As the temperature increases, the partition function increases.  It is the sum over all the states of the number of states with energy E</a:t>
            </a:r>
            <a:r>
              <a:rPr baseline="-5999"/>
              <a:t>j</a:t>
            </a:r>
            <a:r>
              <a:t> weighted by the Boltzmann exponential factor for that state.  At high temperature</a:t>
            </a:r>
          </a:p>
          <a:p>
            <a:pPr lvl="1"/>
            <a:endParaRPr/>
          </a:p>
          <a:p>
            <a:endParaRPr/>
          </a:p>
          <a:p>
            <a:r>
              <a:t>Thus, at high temperature the partition function becomes infinite.  </a:t>
            </a:r>
          </a:p>
          <a:p>
            <a:endParaRPr/>
          </a:p>
          <a:p>
            <a:r>
              <a:t>At any finite temperature the partition function q(T) is the sum over all the states of the number of states with energy E</a:t>
            </a:r>
            <a:r>
              <a:rPr baseline="-5999"/>
              <a:t>j</a:t>
            </a:r>
            <a:r>
              <a:t> weighted by the Boltzmann exponential factor for that state.</a:t>
            </a:r>
          </a:p>
        </p:txBody>
      </p:sp>
      <p:sp>
        <p:nvSpPr>
          <p:cNvPr id="68" name="If we define an inverse temperature variable 𝜷 = 1/kBT, then the partition function is"/>
          <p:cNvSpPr txBox="1"/>
          <p:nvPr/>
        </p:nvSpPr>
        <p:spPr>
          <a:xfrm>
            <a:off x="257716" y="4458027"/>
            <a:ext cx="12034152" cy="4438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r>
              <a:t>If we define an inverse temperature variable 𝜷 = 1/k</a:t>
            </a:r>
            <a:r>
              <a:rPr baseline="-5999"/>
              <a:t>B</a:t>
            </a:r>
            <a:r>
              <a:t>T, then the partition function is</a:t>
            </a:r>
          </a:p>
        </p:txBody>
      </p:sp>
      <p:pic>
        <p:nvPicPr>
          <p:cNvPr id="69" name="MathTypeImage.pdf" descr="MathTypeImage.pdf"/>
          <p:cNvPicPr>
            <a:picLocks noChangeAspect="1"/>
          </p:cNvPicPr>
          <p:nvPr/>
        </p:nvPicPr>
        <p:blipFill>
          <a:blip r:embed="rId3">
            <a:extLst/>
          </a:blip>
          <a:stretch>
            <a:fillRect/>
          </a:stretch>
        </p:blipFill>
        <p:spPr>
          <a:xfrm>
            <a:off x="1140031" y="1644650"/>
            <a:ext cx="3162301" cy="698500"/>
          </a:xfrm>
          <a:prstGeom prst="rect">
            <a:avLst/>
          </a:prstGeom>
          <a:ln w="3175">
            <a:miter lim="400000"/>
          </a:ln>
        </p:spPr>
      </p:pic>
      <p:pic>
        <p:nvPicPr>
          <p:cNvPr id="70" name="MathTypeImage.pdf" descr="MathTypeImage.pdf"/>
          <p:cNvPicPr>
            <a:picLocks noChangeAspect="1"/>
          </p:cNvPicPr>
          <p:nvPr/>
        </p:nvPicPr>
        <p:blipFill>
          <a:blip r:embed="rId4">
            <a:extLst/>
          </a:blip>
          <a:stretch>
            <a:fillRect/>
          </a:stretch>
        </p:blipFill>
        <p:spPr>
          <a:xfrm>
            <a:off x="2446866" y="4955666"/>
            <a:ext cx="3416301" cy="825501"/>
          </a:xfrm>
          <a:prstGeom prst="rect">
            <a:avLst/>
          </a:prstGeom>
          <a:ln w="3175">
            <a:miter lim="400000"/>
          </a:ln>
        </p:spPr>
      </p:pic>
      <p:sp>
        <p:nvSpPr>
          <p:cNvPr id="71" name="Consider some intensive property of the system (energy, entropy, pressure).  Obviously, for the system as a whole, the average value of this intensive property will be the sum over all possible states of the constituent atoms mutiplied by (a) the value of the property in that state and (b) the probability that the state is occupied."/>
          <p:cNvSpPr txBox="1"/>
          <p:nvPr/>
        </p:nvSpPr>
        <p:spPr>
          <a:xfrm>
            <a:off x="197945" y="7374794"/>
            <a:ext cx="12153694" cy="16249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r>
              <a:t>Consider some intensive property of the system (energy, entropy, pressure).  Obviously, for the system as a whole, the average value of this intensive property will be the sum over all possible states of the constituent atoms mutiplied by (a) the value of the property in that state and (b) the probability that the state is occupied.   </a:t>
            </a:r>
          </a:p>
        </p:txBody>
      </p:sp>
      <p:sp>
        <p:nvSpPr>
          <p:cNvPr id="72" name="Read pages 95 and top of 96 (up through eq. B.4) for a discussion of probabilities"/>
          <p:cNvSpPr txBox="1"/>
          <p:nvPr/>
        </p:nvSpPr>
        <p:spPr>
          <a:xfrm>
            <a:off x="372573" y="5916410"/>
            <a:ext cx="11416225" cy="443847"/>
          </a:xfrm>
          <a:prstGeom prst="rect">
            <a:avLst/>
          </a:prstGeom>
          <a:ln w="3175">
            <a:miter lim="400000"/>
          </a:ln>
          <a:extLst>
            <a:ext uri="{C572A759-6A51-4108-AA02-DFA0A04FC94B}">
              <ma14:wrappingTextBoxFlag xmlns:ma14="http://schemas.microsoft.com/office/mac/drawingml/2011/main" val="1"/>
            </a:ext>
          </a:extLst>
        </p:spPr>
        <p:txBody>
          <a:bodyPr wrap="none" lIns="27093" tIns="27093" rIns="27093" bIns="27093">
            <a:spAutoFit/>
          </a:bodyPr>
          <a:lstStyle/>
          <a:p>
            <a:r>
              <a:t>Read pages 95 and top of 96 (up through eq. B.4) for a discussion of probabilities</a:t>
            </a:r>
          </a:p>
        </p:txBody>
      </p:sp>
      <p:sp>
        <p:nvSpPr>
          <p:cNvPr id="73" name="Average Energy"/>
          <p:cNvSpPr txBox="1"/>
          <p:nvPr/>
        </p:nvSpPr>
        <p:spPr>
          <a:xfrm>
            <a:off x="762039" y="6796944"/>
            <a:ext cx="2232820" cy="443846"/>
          </a:xfrm>
          <a:prstGeom prst="rect">
            <a:avLst/>
          </a:prstGeom>
          <a:ln w="3175">
            <a:miter lim="400000"/>
          </a:ln>
          <a:extLst>
            <a:ext uri="{C572A759-6A51-4108-AA02-DFA0A04FC94B}">
              <ma14:wrappingTextBoxFlag xmlns:ma14="http://schemas.microsoft.com/office/mac/drawingml/2011/main" val="1"/>
            </a:ext>
          </a:extLst>
        </p:spPr>
        <p:txBody>
          <a:bodyPr wrap="none" lIns="27093" tIns="27093" rIns="27093" bIns="27093">
            <a:spAutoFit/>
          </a:bodyPr>
          <a:lstStyle/>
          <a:p>
            <a:r>
              <a:t>Average Energy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Rectangle"/>
          <p:cNvSpPr/>
          <p:nvPr/>
        </p:nvSpPr>
        <p:spPr>
          <a:xfrm>
            <a:off x="254429" y="6429691"/>
            <a:ext cx="9591875" cy="2231298"/>
          </a:xfrm>
          <a:prstGeom prst="rect">
            <a:avLst/>
          </a:prstGeom>
          <a:blipFill>
            <a:blip r:embed="rId2"/>
          </a:blipFill>
          <a:ln w="3175">
            <a:miter lim="400000"/>
          </a:ln>
        </p:spPr>
        <p:txBody>
          <a:bodyPr lIns="27093" tIns="27093" rIns="27093" bIns="27093" anchor="ctr"/>
          <a:lstStyle/>
          <a:p>
            <a:pPr algn="ctr">
              <a:defRPr sz="3400">
                <a:solidFill>
                  <a:srgbClr val="FFFFFF"/>
                </a:solidFill>
                <a:latin typeface="+mn-lt"/>
                <a:ea typeface="+mn-ea"/>
                <a:cs typeface="+mn-cs"/>
                <a:sym typeface="Helvetica Neue Light"/>
              </a:defRPr>
            </a:pPr>
            <a:endParaRPr/>
          </a:p>
        </p:txBody>
      </p:sp>
      <p:sp>
        <p:nvSpPr>
          <p:cNvPr id="76" name="Slide Number"/>
          <p:cNvSpPr txBox="1">
            <a:spLocks noGrp="1"/>
          </p:cNvSpPr>
          <p:nvPr>
            <p:ph type="sldNum" sz="quarter" idx="2"/>
          </p:nvPr>
        </p:nvSpPr>
        <p:spPr>
          <a:xfrm>
            <a:off x="12385350" y="9109748"/>
            <a:ext cx="346091" cy="520047"/>
          </a:xfrm>
          <a:prstGeom prst="rect">
            <a:avLst/>
          </a:prstGeom>
          <a:extLst>
            <a:ext uri="{C572A759-6A51-4108-AA02-DFA0A04FC94B}">
              <ma14:wrappingTextBoxFlag xmlns:ma14="http://schemas.microsoft.com/office/mac/drawingml/2011/main" val="1"/>
            </a:ext>
          </a:extLst>
        </p:spPr>
        <p:txBody>
          <a:bodyPr/>
          <a:lstStyle/>
          <a:p>
            <a:pPr>
              <a:defRPr>
                <a:effectLst/>
              </a:defRPr>
            </a:pPr>
            <a:fld id="{86CB4B4D-7CA3-9044-876B-883B54F8677D}" type="slidenum">
              <a:t>4</a:t>
            </a:fld>
            <a:endParaRPr/>
          </a:p>
        </p:txBody>
      </p:sp>
      <p:sp>
        <p:nvSpPr>
          <p:cNvPr id="77" name="Text"/>
          <p:cNvSpPr txBox="1"/>
          <p:nvPr/>
        </p:nvSpPr>
        <p:spPr>
          <a:xfrm>
            <a:off x="449200" y="-673344"/>
            <a:ext cx="11014207" cy="12312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endParaRPr/>
          </a:p>
          <a:p>
            <a:endParaRPr/>
          </a:p>
        </p:txBody>
      </p:sp>
      <p:sp>
        <p:nvSpPr>
          <p:cNvPr id="78" name="Let A designate this property.   Then                     , where the angle brackets designate the average.  In terms of…"/>
          <p:cNvSpPr txBox="1"/>
          <p:nvPr/>
        </p:nvSpPr>
        <p:spPr>
          <a:xfrm>
            <a:off x="325449" y="417088"/>
            <a:ext cx="12034153" cy="31997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r>
              <a:t>Let A designate this property.   Then                     , where the angle brackets designate the average.  In terms of</a:t>
            </a:r>
          </a:p>
          <a:p>
            <a:r>
              <a:t>the partition function we can write this as</a:t>
            </a:r>
          </a:p>
          <a:p>
            <a:pPr lvl="1"/>
            <a:r>
              <a:t> </a:t>
            </a:r>
          </a:p>
          <a:p>
            <a:pPr lvl="1"/>
            <a:endParaRPr/>
          </a:p>
          <a:p>
            <a:endParaRPr/>
          </a:p>
          <a:p>
            <a:r>
              <a:t>Specifically, the average energy is</a:t>
            </a:r>
          </a:p>
        </p:txBody>
      </p:sp>
      <p:sp>
        <p:nvSpPr>
          <p:cNvPr id="79" name="If we define an inverse temperature variable 𝜷 = 1/kBT, then the partition function is"/>
          <p:cNvSpPr txBox="1"/>
          <p:nvPr/>
        </p:nvSpPr>
        <p:spPr>
          <a:xfrm>
            <a:off x="257716" y="4458027"/>
            <a:ext cx="12034152" cy="4438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r>
              <a:t>If we define an inverse temperature variable 𝜷 = 1/k</a:t>
            </a:r>
            <a:r>
              <a:rPr baseline="-5999"/>
              <a:t>B</a:t>
            </a:r>
            <a:r>
              <a:t>T, then the partition function is</a:t>
            </a:r>
          </a:p>
        </p:txBody>
      </p:sp>
      <p:pic>
        <p:nvPicPr>
          <p:cNvPr id="80" name="MathTypeImage.pdf" descr="MathTypeImage.pdf"/>
          <p:cNvPicPr>
            <a:picLocks noChangeAspect="1"/>
          </p:cNvPicPr>
          <p:nvPr/>
        </p:nvPicPr>
        <p:blipFill>
          <a:blip r:embed="rId3">
            <a:extLst/>
          </a:blip>
          <a:stretch>
            <a:fillRect/>
          </a:stretch>
        </p:blipFill>
        <p:spPr>
          <a:xfrm>
            <a:off x="2446866" y="4955666"/>
            <a:ext cx="3416301" cy="825501"/>
          </a:xfrm>
          <a:prstGeom prst="rect">
            <a:avLst/>
          </a:prstGeom>
          <a:ln w="3175">
            <a:miter lim="400000"/>
          </a:ln>
        </p:spPr>
      </p:pic>
      <p:pic>
        <p:nvPicPr>
          <p:cNvPr id="81" name="pasted-image.pdf" descr="pasted-image.pdf"/>
          <p:cNvPicPr>
            <a:picLocks noChangeAspect="1"/>
          </p:cNvPicPr>
          <p:nvPr/>
        </p:nvPicPr>
        <p:blipFill>
          <a:blip r:embed="rId4">
            <a:extLst/>
          </a:blip>
          <a:stretch>
            <a:fillRect/>
          </a:stretch>
        </p:blipFill>
        <p:spPr>
          <a:xfrm>
            <a:off x="5756208" y="363843"/>
            <a:ext cx="2070101" cy="850901"/>
          </a:xfrm>
          <a:prstGeom prst="rect">
            <a:avLst/>
          </a:prstGeom>
          <a:ln w="3175">
            <a:miter lim="400000"/>
          </a:ln>
        </p:spPr>
      </p:pic>
      <p:pic>
        <p:nvPicPr>
          <p:cNvPr id="82" name="MathTypeImage.pdf" descr="MathTypeImage.pdf"/>
          <p:cNvPicPr>
            <a:picLocks noChangeAspect="1"/>
          </p:cNvPicPr>
          <p:nvPr/>
        </p:nvPicPr>
        <p:blipFill>
          <a:blip r:embed="rId5">
            <a:extLst/>
          </a:blip>
          <a:stretch>
            <a:fillRect/>
          </a:stretch>
        </p:blipFill>
        <p:spPr>
          <a:xfrm>
            <a:off x="3595092" y="1619250"/>
            <a:ext cx="4191001" cy="1016001"/>
          </a:xfrm>
          <a:prstGeom prst="rect">
            <a:avLst/>
          </a:prstGeom>
          <a:ln w="3175">
            <a:miter lim="400000"/>
          </a:ln>
        </p:spPr>
      </p:pic>
      <p:pic>
        <p:nvPicPr>
          <p:cNvPr id="83" name="pasted-image.pdf" descr="pasted-image.pdf"/>
          <p:cNvPicPr>
            <a:picLocks noChangeAspect="1"/>
          </p:cNvPicPr>
          <p:nvPr/>
        </p:nvPicPr>
        <p:blipFill>
          <a:blip r:embed="rId6">
            <a:extLst/>
          </a:blip>
          <a:stretch>
            <a:fillRect/>
          </a:stretch>
        </p:blipFill>
        <p:spPr>
          <a:xfrm>
            <a:off x="3633192" y="3287458"/>
            <a:ext cx="4114801" cy="1016001"/>
          </a:xfrm>
          <a:prstGeom prst="rect">
            <a:avLst/>
          </a:prstGeom>
          <a:ln w="3175">
            <a:miter lim="400000"/>
          </a:ln>
        </p:spPr>
      </p:pic>
      <p:sp>
        <p:nvSpPr>
          <p:cNvPr id="84" name="Now, we know that dln x/dx = 1/x,  and d[ln f(x)]/dx = [1/f(x)]df/dx.…"/>
          <p:cNvSpPr txBox="1"/>
          <p:nvPr/>
        </p:nvSpPr>
        <p:spPr>
          <a:xfrm>
            <a:off x="296373" y="5743066"/>
            <a:ext cx="12092306" cy="24123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r>
              <a:rPr dirty="0"/>
              <a:t>Now, we know that dln x/dx = 1/x,  and d[ln f(x)]/dx = [1/f(x)]df/dx.  </a:t>
            </a:r>
          </a:p>
          <a:p>
            <a:r>
              <a:rPr dirty="0"/>
              <a:t>You can (and should) show that </a:t>
            </a:r>
          </a:p>
          <a:p>
            <a:endParaRPr dirty="0"/>
          </a:p>
          <a:p>
            <a:endParaRPr dirty="0"/>
          </a:p>
          <a:p>
            <a:r>
              <a:rPr dirty="0"/>
              <a:t>Now, remembering that 𝜷 = 1/k</a:t>
            </a:r>
            <a:r>
              <a:rPr baseline="-5999" dirty="0"/>
              <a:t>B</a:t>
            </a:r>
            <a:r>
              <a:rPr dirty="0"/>
              <a:t>T, use the chain rule to show that</a:t>
            </a:r>
          </a:p>
        </p:txBody>
      </p:sp>
      <p:pic>
        <p:nvPicPr>
          <p:cNvPr id="85" name="pasted-image.pdf" descr="pasted-image.pdf"/>
          <p:cNvPicPr>
            <a:picLocks noChangeAspect="1"/>
          </p:cNvPicPr>
          <p:nvPr/>
        </p:nvPicPr>
        <p:blipFill>
          <a:blip r:embed="rId7">
            <a:extLst/>
          </a:blip>
          <a:stretch>
            <a:fillRect/>
          </a:stretch>
        </p:blipFill>
        <p:spPr>
          <a:xfrm>
            <a:off x="2214033" y="6579372"/>
            <a:ext cx="2514601" cy="635001"/>
          </a:xfrm>
          <a:prstGeom prst="rect">
            <a:avLst/>
          </a:prstGeom>
          <a:ln w="3175">
            <a:miter lim="400000"/>
          </a:ln>
        </p:spPr>
      </p:pic>
      <p:pic>
        <p:nvPicPr>
          <p:cNvPr id="86" name="pasted-image.pdf" descr="pasted-image.pdf"/>
          <p:cNvPicPr>
            <a:picLocks noChangeAspect="1"/>
          </p:cNvPicPr>
          <p:nvPr/>
        </p:nvPicPr>
        <p:blipFill>
          <a:blip r:embed="rId8">
            <a:extLst/>
          </a:blip>
          <a:stretch>
            <a:fillRect/>
          </a:stretch>
        </p:blipFill>
        <p:spPr>
          <a:xfrm>
            <a:off x="2230966" y="7842250"/>
            <a:ext cx="2819401" cy="673100"/>
          </a:xfrm>
          <a:prstGeom prst="rect">
            <a:avLst/>
          </a:prstGeom>
          <a:ln w="3175">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xfrm>
            <a:off x="12469549" y="9109748"/>
            <a:ext cx="261892" cy="520047"/>
          </a:xfrm>
          <a:prstGeom prst="rect">
            <a:avLst/>
          </a:prstGeom>
          <a:extLst>
            <a:ext uri="{C572A759-6A51-4108-AA02-DFA0A04FC94B}">
              <ma14:wrappingTextBoxFlag xmlns:ma14="http://schemas.microsoft.com/office/mac/drawingml/2011/main" val="1"/>
            </a:ext>
          </a:extLst>
        </p:spPr>
        <p:txBody>
          <a:bodyPr/>
          <a:lstStyle/>
          <a:p>
            <a:pPr>
              <a:defRPr>
                <a:effectLst/>
              </a:defRPr>
            </a:pPr>
            <a:fld id="{86CB4B4D-7CA3-9044-876B-883B54F8677D}" type="slidenum">
              <a:t>5</a:t>
            </a:fld>
            <a:endParaRPr/>
          </a:p>
        </p:txBody>
      </p:sp>
      <p:sp>
        <p:nvSpPr>
          <p:cNvPr id="89" name="Text"/>
          <p:cNvSpPr txBox="1"/>
          <p:nvPr/>
        </p:nvSpPr>
        <p:spPr>
          <a:xfrm>
            <a:off x="449200" y="-673344"/>
            <a:ext cx="11014207" cy="12312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endParaRPr/>
          </a:p>
          <a:p>
            <a:endParaRPr/>
          </a:p>
        </p:txBody>
      </p:sp>
      <p:sp>
        <p:nvSpPr>
          <p:cNvPr id="90" name="In this course we will show that many other intensive thermodynamic properties, such as the entropy, free energies (Gibbs and Helmholz), specific heat, …. can be related to the logarithm of the partition function and its derivatives.…"/>
          <p:cNvSpPr txBox="1"/>
          <p:nvPr/>
        </p:nvSpPr>
        <p:spPr>
          <a:xfrm>
            <a:off x="1007573" y="523144"/>
            <a:ext cx="10739445" cy="3199746"/>
          </a:xfrm>
          <a:prstGeom prst="rect">
            <a:avLst/>
          </a:prstGeom>
          <a:ln w="3175">
            <a:miter lim="400000"/>
          </a:ln>
          <a:extLst>
            <a:ext uri="{C572A759-6A51-4108-AA02-DFA0A04FC94B}">
              <ma14:wrappingTextBoxFlag xmlns:ma14="http://schemas.microsoft.com/office/mac/drawingml/2011/main" val="1"/>
            </a:ext>
          </a:extLst>
        </p:spPr>
        <p:txBody>
          <a:bodyPr lIns="27093" tIns="27093" rIns="27093" bIns="27093">
            <a:spAutoFit/>
          </a:bodyPr>
          <a:lstStyle/>
          <a:p>
            <a:r>
              <a:t>In this course we will show that many other intensive thermodynamic properties, such as the entropy, free energies (Gibbs and Helmholz), specific heat, …. can be related to the logarithm of the partition function and its derivatives.  </a:t>
            </a:r>
          </a:p>
          <a:p>
            <a:endParaRPr/>
          </a:p>
          <a:p>
            <a:r>
              <a:t>Thus, and this is key, if we can determine the energy levels E</a:t>
            </a:r>
            <a:r>
              <a:rPr baseline="-5999"/>
              <a:t>n</a:t>
            </a:r>
            <a:r>
              <a:t> from quantum mechanics, we can then determine the variables that control the thermodynamics of matter and materials.</a:t>
            </a:r>
          </a:p>
        </p:txBody>
      </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Industrial">
  <a:themeElements>
    <a:clrScheme name="Industrial">
      <a:dk1>
        <a:srgbClr val="2A30FF"/>
      </a:dk1>
      <a:lt1>
        <a:srgbClr val="FFFED5"/>
      </a:lt1>
      <a:dk2>
        <a:srgbClr val="53585F"/>
      </a:dk2>
      <a:lt2>
        <a:srgbClr val="DCDEE0"/>
      </a:lt2>
      <a:accent1>
        <a:srgbClr val="0073CF"/>
      </a:accent1>
      <a:accent2>
        <a:srgbClr val="1A941F"/>
      </a:accent2>
      <a:accent3>
        <a:srgbClr val="DCBD23"/>
      </a:accent3>
      <a:accent4>
        <a:srgbClr val="DE6A10"/>
      </a:accent4>
      <a:accent5>
        <a:srgbClr val="C82506"/>
      </a:accent5>
      <a:accent6>
        <a:srgbClr val="773F9B"/>
      </a:accent6>
      <a:hlink>
        <a:srgbClr val="0000FF"/>
      </a:hlink>
      <a:folHlink>
        <a:srgbClr val="FF00FF"/>
      </a:folHlink>
    </a:clrScheme>
    <a:fontScheme name="Industrial">
      <a:majorFont>
        <a:latin typeface="Helvetica Neue Light"/>
        <a:ea typeface="Helvetica Neue Light"/>
        <a:cs typeface="Helvetica Neue Light"/>
      </a:majorFont>
      <a:minorFont>
        <a:latin typeface="Helvetica Neue Light"/>
        <a:ea typeface="Helvetica Neue Light"/>
        <a:cs typeface="Helvetica Neue Light"/>
      </a:minorFont>
    </a:fontScheme>
    <a:fmtScheme name="Industr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FFFFFF"/>
            </a:solidFill>
            <a:effectLst>
              <a:outerShdw blurRad="50800" dist="38100" dir="5400000" rotWithShape="0">
                <a:srgbClr val="000000"/>
              </a:outerShdw>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t">
        <a:spAutoFit/>
      </a:bodyPr>
      <a:lstStyle>
        <a:defPPr marL="0" marR="0" indent="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Industrial">
  <a:themeElements>
    <a:clrScheme name="Industrial">
      <a:dk1>
        <a:srgbClr val="000000"/>
      </a:dk1>
      <a:lt1>
        <a:srgbClr val="FFFFFF"/>
      </a:lt1>
      <a:dk2>
        <a:srgbClr val="53585F"/>
      </a:dk2>
      <a:lt2>
        <a:srgbClr val="DCDEE0"/>
      </a:lt2>
      <a:accent1>
        <a:srgbClr val="0073CF"/>
      </a:accent1>
      <a:accent2>
        <a:srgbClr val="1A941F"/>
      </a:accent2>
      <a:accent3>
        <a:srgbClr val="DCBD23"/>
      </a:accent3>
      <a:accent4>
        <a:srgbClr val="DE6A10"/>
      </a:accent4>
      <a:accent5>
        <a:srgbClr val="C82506"/>
      </a:accent5>
      <a:accent6>
        <a:srgbClr val="773F9B"/>
      </a:accent6>
      <a:hlink>
        <a:srgbClr val="0000FF"/>
      </a:hlink>
      <a:folHlink>
        <a:srgbClr val="FF00FF"/>
      </a:folHlink>
    </a:clrScheme>
    <a:fontScheme name="Industrial">
      <a:majorFont>
        <a:latin typeface="Helvetica Neue Light"/>
        <a:ea typeface="Helvetica Neue Light"/>
        <a:cs typeface="Helvetica Neue Light"/>
      </a:majorFont>
      <a:minorFont>
        <a:latin typeface="Helvetica Neue Light"/>
        <a:ea typeface="Helvetica Neue Light"/>
        <a:cs typeface="Helvetica Neue Light"/>
      </a:minorFont>
    </a:fontScheme>
    <a:fmtScheme name="Industr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3400" b="0" i="0" u="none" strike="noStrike" cap="none" spc="0" normalizeH="0" baseline="0">
            <a:ln>
              <a:noFill/>
            </a:ln>
            <a:solidFill>
              <a:srgbClr val="FFFFFF"/>
            </a:solidFill>
            <a:effectLst>
              <a:outerShdw blurRad="50800" dist="38100" dir="5400000" rotWithShape="0">
                <a:srgbClr val="000000"/>
              </a:outerShdw>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t">
        <a:spAutoFit/>
      </a:bodyPr>
      <a:lstStyle>
        <a:defPPr marL="0" marR="0" indent="0" algn="l" defTabSz="58702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ED5"/>
            </a:solidFill>
            <a:effectLst>
              <a:outerShdw blurRad="50800" dist="38100" dir="5400000" rotWithShape="0">
                <a:srgbClr val="000000"/>
              </a:outerShdw>
            </a:effectLst>
            <a:uFillTx/>
            <a:latin typeface="Chalkboard"/>
            <a:ea typeface="Chalkboard"/>
            <a:cs typeface="Chalkboard"/>
            <a:sym typeface="Chalkboar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2101</TotalTime>
  <Words>695</Words>
  <Application>Microsoft Macintosh PowerPoint</Application>
  <PresentationFormat>Custom</PresentationFormat>
  <Paragraphs>61</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Abadi MT Condensed Extra Bold</vt:lpstr>
      <vt:lpstr>Chalkboard</vt:lpstr>
      <vt:lpstr>Chalkboard SE Regular</vt:lpstr>
      <vt:lpstr>Chalkduster</vt:lpstr>
      <vt:lpstr>Helvetica Neue</vt:lpstr>
      <vt:lpstr>Helvetica Neue Light</vt:lpstr>
      <vt:lpstr>Industrial</vt:lpstr>
      <vt:lpstr>Simple introduction to statistical mechanics  Quantum mechanics tells us that all systems have discrete energy levels.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introduction to statistical mechanics  Quantum mechanics tells us that all systems have discrete energy levels.</dc:title>
  <cp:lastModifiedBy>millard alexander</cp:lastModifiedBy>
  <cp:revision>5</cp:revision>
  <dcterms:modified xsi:type="dcterms:W3CDTF">2019-08-30T01:44:32Z</dcterms:modified>
</cp:coreProperties>
</file>