
<file path=[Content_Types].xml><?xml version="1.0" encoding="utf-8"?>
<Types xmlns="http://schemas.openxmlformats.org/package/2006/content-types">
  <Default Extension="xml" ContentType="application/xml"/>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7022"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ED5"/>
        </a:solidFill>
        <a:effectLst>
          <a:outerShdw blurRad="50800" dist="38100" dir="5400000" rotWithShape="0">
            <a:srgbClr val="000000"/>
          </a:outerShdw>
        </a:effectLst>
        <a:uFillTx/>
        <a:latin typeface="Chalkboard SE Regular"/>
        <a:ea typeface="Chalkboard SE Regular"/>
        <a:cs typeface="Chalkboard SE Regular"/>
        <a:sym typeface="Chalkboard SE Regular"/>
      </a:defRPr>
    </a:lvl1pPr>
    <a:lvl2pPr marL="0" marR="0" indent="228600" algn="ctr" defTabSz="587022"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ED5"/>
        </a:solidFill>
        <a:effectLst>
          <a:outerShdw blurRad="50800" dist="38100" dir="5400000" rotWithShape="0">
            <a:srgbClr val="000000"/>
          </a:outerShdw>
        </a:effectLst>
        <a:uFillTx/>
        <a:latin typeface="Chalkboard SE Regular"/>
        <a:ea typeface="Chalkboard SE Regular"/>
        <a:cs typeface="Chalkboard SE Regular"/>
        <a:sym typeface="Chalkboard SE Regular"/>
      </a:defRPr>
    </a:lvl2pPr>
    <a:lvl3pPr marL="0" marR="0" indent="457200" algn="ctr" defTabSz="587022"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ED5"/>
        </a:solidFill>
        <a:effectLst>
          <a:outerShdw blurRad="50800" dist="38100" dir="5400000" rotWithShape="0">
            <a:srgbClr val="000000"/>
          </a:outerShdw>
        </a:effectLst>
        <a:uFillTx/>
        <a:latin typeface="Chalkboard SE Regular"/>
        <a:ea typeface="Chalkboard SE Regular"/>
        <a:cs typeface="Chalkboard SE Regular"/>
        <a:sym typeface="Chalkboard SE Regular"/>
      </a:defRPr>
    </a:lvl3pPr>
    <a:lvl4pPr marL="0" marR="0" indent="685800" algn="ctr" defTabSz="587022"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ED5"/>
        </a:solidFill>
        <a:effectLst>
          <a:outerShdw blurRad="50800" dist="38100" dir="5400000" rotWithShape="0">
            <a:srgbClr val="000000"/>
          </a:outerShdw>
        </a:effectLst>
        <a:uFillTx/>
        <a:latin typeface="Chalkboard SE Regular"/>
        <a:ea typeface="Chalkboard SE Regular"/>
        <a:cs typeface="Chalkboard SE Regular"/>
        <a:sym typeface="Chalkboard SE Regular"/>
      </a:defRPr>
    </a:lvl4pPr>
    <a:lvl5pPr marL="0" marR="0" indent="914400" algn="ctr" defTabSz="587022"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ED5"/>
        </a:solidFill>
        <a:effectLst>
          <a:outerShdw blurRad="50800" dist="38100" dir="5400000" rotWithShape="0">
            <a:srgbClr val="000000"/>
          </a:outerShdw>
        </a:effectLst>
        <a:uFillTx/>
        <a:latin typeface="Chalkboard SE Regular"/>
        <a:ea typeface="Chalkboard SE Regular"/>
        <a:cs typeface="Chalkboard SE Regular"/>
        <a:sym typeface="Chalkboard SE Regular"/>
      </a:defRPr>
    </a:lvl5pPr>
    <a:lvl6pPr marL="0" marR="0" indent="1143000" algn="ctr" defTabSz="587022"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ED5"/>
        </a:solidFill>
        <a:effectLst>
          <a:outerShdw blurRad="50800" dist="38100" dir="5400000" rotWithShape="0">
            <a:srgbClr val="000000"/>
          </a:outerShdw>
        </a:effectLst>
        <a:uFillTx/>
        <a:latin typeface="Chalkboard SE Regular"/>
        <a:ea typeface="Chalkboard SE Regular"/>
        <a:cs typeface="Chalkboard SE Regular"/>
        <a:sym typeface="Chalkboard SE Regular"/>
      </a:defRPr>
    </a:lvl6pPr>
    <a:lvl7pPr marL="0" marR="0" indent="1371600" algn="ctr" defTabSz="587022"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ED5"/>
        </a:solidFill>
        <a:effectLst>
          <a:outerShdw blurRad="50800" dist="38100" dir="5400000" rotWithShape="0">
            <a:srgbClr val="000000"/>
          </a:outerShdw>
        </a:effectLst>
        <a:uFillTx/>
        <a:latin typeface="Chalkboard SE Regular"/>
        <a:ea typeface="Chalkboard SE Regular"/>
        <a:cs typeface="Chalkboard SE Regular"/>
        <a:sym typeface="Chalkboard SE Regular"/>
      </a:defRPr>
    </a:lvl7pPr>
    <a:lvl8pPr marL="0" marR="0" indent="1600200" algn="ctr" defTabSz="587022"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ED5"/>
        </a:solidFill>
        <a:effectLst>
          <a:outerShdw blurRad="50800" dist="38100" dir="5400000" rotWithShape="0">
            <a:srgbClr val="000000"/>
          </a:outerShdw>
        </a:effectLst>
        <a:uFillTx/>
        <a:latin typeface="Chalkboard SE Regular"/>
        <a:ea typeface="Chalkboard SE Regular"/>
        <a:cs typeface="Chalkboard SE Regular"/>
        <a:sym typeface="Chalkboard SE Regular"/>
      </a:defRPr>
    </a:lvl8pPr>
    <a:lvl9pPr marL="0" marR="0" indent="1828800" algn="ctr" defTabSz="587022"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ED5"/>
        </a:solidFill>
        <a:effectLst>
          <a:outerShdw blurRad="50800" dist="38100" dir="5400000" rotWithShape="0">
            <a:srgbClr val="000000"/>
          </a:outerShdw>
        </a:effectLst>
        <a:uFillTx/>
        <a:latin typeface="Chalkboard SE Regular"/>
        <a:ea typeface="Chalkboard SE Regular"/>
        <a:cs typeface="Chalkboard SE Regular"/>
        <a:sym typeface="Chalkboard SE Regular"/>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FFFFFF"/>
        </a:fontRef>
        <a:srgbClr val="FFFFFF"/>
      </a:tcTxStyle>
      <a:tcStyle>
        <a:tcBdr>
          <a:left>
            <a:ln w="12700" cap="flat">
              <a:solidFill>
                <a:srgbClr val="000000">
                  <a:alpha val="0"/>
                </a:srgbClr>
              </a:solidFill>
              <a:prstDash val="solid"/>
              <a:miter lim="400000"/>
            </a:ln>
          </a:left>
          <a:right>
            <a:ln w="12700" cap="flat">
              <a:solidFill>
                <a:srgbClr val="000000">
                  <a:alpha val="0"/>
                </a:srgbClr>
              </a:solidFill>
              <a:prstDash val="solid"/>
              <a:miter lim="400000"/>
            </a:ln>
          </a:right>
          <a:top>
            <a:ln w="12700" cap="flat">
              <a:solidFill>
                <a:srgbClr val="000000">
                  <a:alpha val="0"/>
                </a:srgbClr>
              </a:solidFill>
              <a:prstDash val="solid"/>
              <a:miter lim="400000"/>
            </a:ln>
          </a:top>
          <a:bottom>
            <a:ln w="12700" cap="flat">
              <a:solidFill>
                <a:srgbClr val="000000">
                  <a:alpha val="0"/>
                </a:srgbClr>
              </a:solidFill>
              <a:prstDash val="solid"/>
              <a:miter lim="400000"/>
            </a:ln>
          </a:bottom>
          <a:insideH>
            <a:ln w="12700" cap="flat">
              <a:solidFill>
                <a:srgbClr val="000000">
                  <a:alpha val="0"/>
                </a:srgbClr>
              </a:solidFill>
              <a:prstDash val="solid"/>
              <a:miter lim="400000"/>
            </a:ln>
          </a:insideH>
          <a:insideV>
            <a:ln w="12700" cap="flat">
              <a:solidFill>
                <a:srgbClr val="000000">
                  <a:alpha val="0"/>
                </a:srgbClr>
              </a:solidFill>
              <a:prstDash val="solid"/>
              <a:miter lim="400000"/>
            </a:ln>
          </a:insideV>
        </a:tcBdr>
        <a:fill>
          <a:solidFill>
            <a:srgbClr val="000205">
              <a:alpha val="36000"/>
            </a:srgbClr>
          </a:solidFill>
        </a:fill>
      </a:tcStyle>
    </a:wholeTbl>
    <a:band2H>
      <a:tcTxStyle/>
      <a:tcStyle>
        <a:tcBdr/>
        <a:fill>
          <a:solidFill>
            <a:srgbClr val="676164">
              <a:alpha val="36000"/>
            </a:srgbClr>
          </a:solidFill>
        </a:fill>
      </a:tcStyle>
    </a:band2H>
    <a:firstCol>
      <a:tcTxStyle b="off" i="off">
        <a:fontRef idx="minor">
          <a:srgbClr val="FFFFFF"/>
        </a:fontRef>
        <a:srgbClr val="FFFFFF"/>
      </a:tcTxStyle>
      <a:tcStyle>
        <a:tcBdr>
          <a:left>
            <a:ln w="3175" cap="flat">
              <a:noFill/>
              <a:miter lim="400000"/>
            </a:ln>
          </a:left>
          <a:right>
            <a:ln w="12700" cap="flat">
              <a:solidFill>
                <a:srgbClr val="000000">
                  <a:alpha val="0"/>
                </a:srgbClr>
              </a:solidFill>
              <a:prstDash val="solid"/>
              <a:miter lim="400000"/>
            </a:ln>
          </a:right>
          <a:top>
            <a:ln w="12700" cap="flat">
              <a:solidFill>
                <a:srgbClr val="000000">
                  <a:alpha val="0"/>
                </a:srgbClr>
              </a:solidFill>
              <a:prstDash val="solid"/>
              <a:miter lim="400000"/>
            </a:ln>
          </a:top>
          <a:bottom>
            <a:ln w="12700" cap="flat">
              <a:solidFill>
                <a:srgbClr val="000000">
                  <a:alpha val="0"/>
                </a:srgbClr>
              </a:solidFill>
              <a:prstDash val="solid"/>
              <a:miter lim="400000"/>
            </a:ln>
          </a:bottom>
          <a:insideH>
            <a:ln w="12700" cap="flat">
              <a:solidFill>
                <a:srgbClr val="000000">
                  <a:alpha val="0"/>
                </a:srgbClr>
              </a:solidFill>
              <a:prstDash val="solid"/>
              <a:miter lim="400000"/>
            </a:ln>
          </a:insideH>
          <a:insideV>
            <a:ln w="12700" cap="flat">
              <a:solidFill>
                <a:srgbClr val="000000">
                  <a:alpha val="0"/>
                </a:srgbClr>
              </a:solidFill>
              <a:prstDash val="solid"/>
              <a:miter lim="400000"/>
            </a:ln>
          </a:insideV>
        </a:tcBdr>
        <a:fill>
          <a:solidFill>
            <a:srgbClr val="0071EB">
              <a:alpha val="60000"/>
            </a:srgbClr>
          </a:solidFill>
        </a:fill>
      </a:tcStyle>
    </a:firstCol>
    <a:lastRow>
      <a:tcTxStyle b="off" i="off">
        <a:fontRef idx="minor">
          <a:srgbClr val="FFFFFF"/>
        </a:fontRef>
        <a:srgbClr val="FFFFFF"/>
      </a:tcTxStyle>
      <a:tcStyle>
        <a:tcBdr>
          <a:left>
            <a:ln w="12700" cap="flat">
              <a:solidFill>
                <a:srgbClr val="000000">
                  <a:alpha val="0"/>
                </a:srgbClr>
              </a:solidFill>
              <a:prstDash val="solid"/>
              <a:miter lim="400000"/>
            </a:ln>
          </a:left>
          <a:right>
            <a:ln w="12700" cap="flat">
              <a:solidFill>
                <a:srgbClr val="000000">
                  <a:alpha val="0"/>
                </a:srgbClr>
              </a:solidFill>
              <a:prstDash val="solid"/>
              <a:miter lim="400000"/>
            </a:ln>
          </a:right>
          <a:top>
            <a:ln w="12700" cap="flat">
              <a:solidFill>
                <a:srgbClr val="000000">
                  <a:alpha val="0"/>
                </a:srgbClr>
              </a:solidFill>
              <a:prstDash val="solid"/>
              <a:miter lim="400000"/>
            </a:ln>
          </a:top>
          <a:bottom>
            <a:ln w="3175" cap="flat">
              <a:noFill/>
              <a:miter lim="400000"/>
            </a:ln>
          </a:bottom>
          <a:insideH>
            <a:ln w="12700" cap="flat">
              <a:solidFill>
                <a:srgbClr val="000000">
                  <a:alpha val="0"/>
                </a:srgbClr>
              </a:solidFill>
              <a:prstDash val="solid"/>
              <a:miter lim="400000"/>
            </a:ln>
          </a:insideH>
          <a:insideV>
            <a:ln w="12700" cap="flat">
              <a:solidFill>
                <a:srgbClr val="000000">
                  <a:alpha val="0"/>
                </a:srgbClr>
              </a:solidFill>
              <a:prstDash val="solid"/>
              <a:miter lim="400000"/>
            </a:ln>
          </a:insideV>
        </a:tcBdr>
        <a:fill>
          <a:solidFill>
            <a:srgbClr val="0071EB">
              <a:alpha val="60000"/>
            </a:srgbClr>
          </a:solidFill>
        </a:fill>
      </a:tcStyle>
    </a:lastRow>
    <a:firstRow>
      <a:tcTxStyle b="off" i="off">
        <a:fontRef idx="minor">
          <a:srgbClr val="FFFFFF"/>
        </a:fontRef>
        <a:srgbClr val="FFFFFF"/>
      </a:tcTxStyle>
      <a:tcStyle>
        <a:tcBdr>
          <a:left>
            <a:ln w="12700" cap="flat">
              <a:solidFill>
                <a:srgbClr val="000000">
                  <a:alpha val="0"/>
                </a:srgbClr>
              </a:solidFill>
              <a:prstDash val="solid"/>
              <a:miter lim="400000"/>
            </a:ln>
          </a:left>
          <a:right>
            <a:ln w="12700" cap="flat">
              <a:solidFill>
                <a:srgbClr val="000000">
                  <a:alpha val="0"/>
                </a:srgbClr>
              </a:solidFill>
              <a:prstDash val="solid"/>
              <a:miter lim="400000"/>
            </a:ln>
          </a:right>
          <a:top>
            <a:ln w="3175" cap="flat">
              <a:noFill/>
              <a:miter lim="400000"/>
            </a:ln>
          </a:top>
          <a:bottom>
            <a:ln w="12700" cap="flat">
              <a:solidFill>
                <a:srgbClr val="000000">
                  <a:alpha val="0"/>
                </a:srgbClr>
              </a:solidFill>
              <a:prstDash val="solid"/>
              <a:miter lim="400000"/>
            </a:ln>
          </a:bottom>
          <a:insideH>
            <a:ln w="12700" cap="flat">
              <a:solidFill>
                <a:srgbClr val="000000">
                  <a:alpha val="0"/>
                </a:srgbClr>
              </a:solidFill>
              <a:prstDash val="solid"/>
              <a:miter lim="400000"/>
            </a:ln>
          </a:insideH>
          <a:insideV>
            <a:ln w="12700" cap="flat">
              <a:solidFill>
                <a:srgbClr val="000000">
                  <a:alpha val="0"/>
                </a:srgbClr>
              </a:solidFill>
              <a:prstDash val="solid"/>
              <a:miter lim="400000"/>
            </a:ln>
          </a:insideV>
        </a:tcBdr>
        <a:fill>
          <a:solidFill>
            <a:srgbClr val="0071EB">
              <a:alpha val="60000"/>
            </a:srgbClr>
          </a:solidFill>
        </a:fill>
      </a:tcStyle>
    </a:firstRow>
  </a:tblStyle>
  <a:tblStyle styleId="{C7B018BB-80A7-4F77-B60F-C8B233D01FF8}" styleName="">
    <a:tblBg/>
    <a:wholeTbl>
      <a:tcTxStyle b="off" i="off">
        <a:fontRef idx="minor">
          <a:srgbClr val="FFFFFF"/>
        </a:fontRef>
        <a:srgbClr val="FFFFFF"/>
      </a:tcTxStyle>
      <a:tcStyle>
        <a:tcBdr>
          <a:left>
            <a:ln w="12700" cap="flat">
              <a:solidFill>
                <a:srgbClr val="000000">
                  <a:alpha val="0"/>
                </a:srgbClr>
              </a:solidFill>
              <a:prstDash val="solid"/>
              <a:miter lim="400000"/>
            </a:ln>
          </a:left>
          <a:right>
            <a:ln w="12700" cap="flat">
              <a:solidFill>
                <a:srgbClr val="000000">
                  <a:alpha val="0"/>
                </a:srgbClr>
              </a:solidFill>
              <a:prstDash val="solid"/>
              <a:miter lim="400000"/>
            </a:ln>
          </a:right>
          <a:top>
            <a:ln w="12700" cap="flat">
              <a:solidFill>
                <a:srgbClr val="000000">
                  <a:alpha val="0"/>
                </a:srgbClr>
              </a:solidFill>
              <a:prstDash val="solid"/>
              <a:miter lim="400000"/>
            </a:ln>
          </a:top>
          <a:bottom>
            <a:ln w="12700" cap="flat">
              <a:solidFill>
                <a:srgbClr val="000000">
                  <a:alpha val="0"/>
                </a:srgbClr>
              </a:solidFill>
              <a:prstDash val="solid"/>
              <a:miter lim="400000"/>
            </a:ln>
          </a:bottom>
          <a:insideH>
            <a:ln w="12700" cap="flat">
              <a:solidFill>
                <a:srgbClr val="000000">
                  <a:alpha val="0"/>
                </a:srgbClr>
              </a:solidFill>
              <a:prstDash val="solid"/>
              <a:miter lim="400000"/>
            </a:ln>
          </a:insideH>
          <a:insideV>
            <a:ln w="12700" cap="flat">
              <a:solidFill>
                <a:srgbClr val="000000">
                  <a:alpha val="0"/>
                </a:srgbClr>
              </a:solidFill>
              <a:prstDash val="solid"/>
              <a:miter lim="400000"/>
            </a:ln>
          </a:insideV>
        </a:tcBdr>
        <a:fill>
          <a:solidFill>
            <a:srgbClr val="676163">
              <a:alpha val="36000"/>
            </a:srgbClr>
          </a:solidFill>
        </a:fill>
      </a:tcStyle>
    </a:wholeTbl>
    <a:band2H>
      <a:tcTxStyle/>
      <a:tcStyle>
        <a:tcBdr/>
        <a:fill>
          <a:solidFill>
            <a:srgbClr val="676163">
              <a:alpha val="0"/>
            </a:srgbClr>
          </a:solidFill>
        </a:fill>
      </a:tcStyle>
    </a:band2H>
    <a:firstCol>
      <a:tcTxStyle b="off" i="off">
        <a:fontRef idx="minor">
          <a:srgbClr val="FFFFFF"/>
        </a:fontRef>
        <a:srgbClr val="FFFFFF"/>
      </a:tcTxStyle>
      <a:tcStyle>
        <a:tcBdr>
          <a:left>
            <a:ln w="3175" cap="flat">
              <a:noFill/>
              <a:miter lim="400000"/>
            </a:ln>
          </a:left>
          <a:right>
            <a:ln w="12700" cap="flat">
              <a:solidFill>
                <a:srgbClr val="000000">
                  <a:alpha val="0"/>
                </a:srgbClr>
              </a:solidFill>
              <a:prstDash val="solid"/>
              <a:miter lim="400000"/>
            </a:ln>
          </a:right>
          <a:top>
            <a:ln w="12700" cap="flat">
              <a:solidFill>
                <a:srgbClr val="000000">
                  <a:alpha val="0"/>
                </a:srgbClr>
              </a:solidFill>
              <a:prstDash val="solid"/>
              <a:miter lim="400000"/>
            </a:ln>
          </a:top>
          <a:bottom>
            <a:ln w="12700" cap="flat">
              <a:solidFill>
                <a:srgbClr val="000000">
                  <a:alpha val="0"/>
                </a:srgbClr>
              </a:solidFill>
              <a:prstDash val="solid"/>
              <a:miter lim="400000"/>
            </a:ln>
          </a:bottom>
          <a:insideH>
            <a:ln w="12700" cap="flat">
              <a:solidFill>
                <a:srgbClr val="000000">
                  <a:alpha val="0"/>
                </a:srgbClr>
              </a:solidFill>
              <a:prstDash val="solid"/>
              <a:miter lim="400000"/>
            </a:ln>
          </a:insideH>
          <a:insideV>
            <a:ln w="12700" cap="flat">
              <a:solidFill>
                <a:srgbClr val="000000">
                  <a:alpha val="0"/>
                </a:srgbClr>
              </a:solidFill>
              <a:prstDash val="solid"/>
              <a:miter lim="400000"/>
            </a:ln>
          </a:insideV>
        </a:tcBdr>
        <a:fill>
          <a:solidFill>
            <a:srgbClr val="000000">
              <a:alpha val="25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3175" cap="flat">
              <a:noFill/>
              <a:miter lim="400000"/>
            </a:ln>
          </a:top>
          <a:bottom>
            <a:ln w="3175" cap="flat">
              <a:noFill/>
              <a:miter lim="400000"/>
            </a:ln>
          </a:bottom>
          <a:insideH>
            <a:ln w="12700" cap="flat">
              <a:solidFill>
                <a:srgbClr val="000000">
                  <a:alpha val="0"/>
                </a:srgbClr>
              </a:solidFill>
              <a:prstDash val="solid"/>
              <a:miter lim="400000"/>
            </a:ln>
          </a:insideH>
          <a:insideV>
            <a:ln w="12700" cap="flat">
              <a:noFill/>
              <a:miter lim="400000"/>
            </a:ln>
          </a:insideV>
        </a:tcBdr>
        <a:fill>
          <a:solidFill>
            <a:srgbClr val="0097EB">
              <a:alpha val="75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3175" cap="flat">
              <a:noFill/>
              <a:miter lim="400000"/>
            </a:ln>
          </a:top>
          <a:bottom>
            <a:ln w="3175" cap="flat">
              <a:noFill/>
              <a:miter lim="400000"/>
            </a:ln>
          </a:bottom>
          <a:insideH>
            <a:ln w="12700" cap="flat">
              <a:solidFill>
                <a:srgbClr val="000000">
                  <a:alpha val="0"/>
                </a:srgbClr>
              </a:solidFill>
              <a:prstDash val="solid"/>
              <a:miter lim="400000"/>
            </a:ln>
          </a:insideH>
          <a:insideV>
            <a:ln w="12700" cap="flat">
              <a:noFill/>
              <a:miter lim="400000"/>
            </a:ln>
          </a:insideV>
        </a:tcBdr>
        <a:fill>
          <a:solidFill>
            <a:srgbClr val="0097EB">
              <a:alpha val="75000"/>
            </a:srgbClr>
          </a:solidFill>
        </a:fill>
      </a:tcStyle>
    </a:firstRow>
  </a:tblStyle>
  <a:tblStyle styleId="{EEE7283C-3CF3-47DC-8721-378D4A62B228}" styleName="">
    <a:tblBg/>
    <a:wholeTbl>
      <a:tcTxStyle b="off" i="off">
        <a:fontRef idx="minor">
          <a:srgbClr val="FFFFFF"/>
        </a:fontRef>
        <a:srgbClr val="FFFFFF"/>
      </a:tcTxStyle>
      <a:tcStyle>
        <a:tcBdr>
          <a:left>
            <a:ln w="12700" cap="flat">
              <a:noFill/>
              <a:miter lim="400000"/>
            </a:ln>
          </a:left>
          <a:right>
            <a:ln w="12700" cap="flat">
              <a:noFill/>
              <a:miter lim="400000"/>
            </a:ln>
          </a:right>
          <a:top>
            <a:ln w="3175" cap="flat">
              <a:solidFill>
                <a:srgbClr val="FFFFFF">
                  <a:alpha val="50000"/>
                </a:srgbClr>
              </a:solidFill>
              <a:prstDash val="solid"/>
              <a:miter lim="400000"/>
            </a:ln>
          </a:top>
          <a:bottom>
            <a:ln w="3175" cap="flat">
              <a:solidFill>
                <a:srgbClr val="FFFFFF">
                  <a:alpha val="50000"/>
                </a:srgbClr>
              </a:solidFill>
              <a:prstDash val="solid"/>
              <a:miter lim="400000"/>
            </a:ln>
          </a:bottom>
          <a:insideH>
            <a:ln w="3175" cap="flat">
              <a:solidFill>
                <a:srgbClr val="FFFFFF">
                  <a:alpha val="50000"/>
                </a:srgbClr>
              </a:solidFill>
              <a:prstDash val="solid"/>
              <a:miter lim="400000"/>
            </a:ln>
          </a:insideH>
          <a:insideV>
            <a:ln w="12700" cap="flat">
              <a:noFill/>
              <a:miter lim="400000"/>
            </a:ln>
          </a:insideV>
        </a:tcBdr>
        <a:fill>
          <a:noFill/>
        </a:fill>
      </a:tcStyle>
    </a:wholeTbl>
    <a:band2H>
      <a:tcTxStyle/>
      <a:tcStyle>
        <a:tcBdr/>
        <a:fill>
          <a:solidFill>
            <a:srgbClr val="94908F">
              <a:alpha val="64999"/>
            </a:srgbClr>
          </a:solidFill>
        </a:fill>
      </a:tcStyle>
    </a:band2H>
    <a:firstCol>
      <a:tcTxStyle b="off" i="off">
        <a:fontRef idx="minor">
          <a:srgbClr val="FFFFFF"/>
        </a:fontRef>
        <a:srgbClr val="FFFFFF"/>
      </a:tcTxStyle>
      <a:tcStyle>
        <a:tcBdr>
          <a:left>
            <a:ln w="12700" cap="flat">
              <a:noFill/>
              <a:miter lim="400000"/>
            </a:ln>
          </a:left>
          <a:right>
            <a:ln w="3175" cap="flat">
              <a:noFill/>
              <a:miter lim="400000"/>
            </a:ln>
          </a:right>
          <a:top>
            <a:ln w="3175" cap="flat">
              <a:solidFill>
                <a:srgbClr val="FFFFFF">
                  <a:alpha val="50000"/>
                </a:srgbClr>
              </a:solidFill>
              <a:prstDash val="solid"/>
              <a:miter lim="400000"/>
            </a:ln>
          </a:top>
          <a:bottom>
            <a:ln w="3175" cap="flat">
              <a:solidFill>
                <a:srgbClr val="FFFFFF">
                  <a:alpha val="50000"/>
                </a:srgbClr>
              </a:solidFill>
              <a:prstDash val="solid"/>
              <a:miter lim="400000"/>
            </a:ln>
          </a:bottom>
          <a:insideH>
            <a:ln w="3175" cap="flat">
              <a:solidFill>
                <a:srgbClr val="FFFFFF">
                  <a:alpha val="50000"/>
                </a:srgbClr>
              </a:solidFill>
              <a:prstDash val="solid"/>
              <a:miter lim="400000"/>
            </a:ln>
          </a:insideH>
          <a:insideV>
            <a:ln w="3175" cap="flat">
              <a:solidFill>
                <a:srgbClr val="FFFFFF">
                  <a:alpha val="50000"/>
                </a:srgbClr>
              </a:solidFill>
              <a:prstDash val="solid"/>
              <a:miter lim="400000"/>
            </a:ln>
          </a:insideV>
        </a:tcBdr>
        <a:fill>
          <a:solidFill>
            <a:srgbClr val="676164">
              <a:alpha val="36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3175" cap="flat">
              <a:noFill/>
              <a:miter lim="400000"/>
            </a:ln>
          </a:top>
          <a:bottom>
            <a:ln w="12700" cap="flat">
              <a:noFill/>
              <a:miter lim="400000"/>
            </a:ln>
          </a:bottom>
          <a:insideH>
            <a:ln w="3175" cap="flat">
              <a:solidFill>
                <a:srgbClr val="FFFFFF">
                  <a:alpha val="50000"/>
                </a:srgbClr>
              </a:solidFill>
              <a:prstDash val="solid"/>
              <a:miter lim="400000"/>
            </a:ln>
          </a:insideH>
          <a:insideV>
            <a:ln w="12700" cap="flat">
              <a:noFill/>
              <a:miter lim="400000"/>
            </a:ln>
          </a:insideV>
        </a:tcBdr>
        <a:fill>
          <a:solidFill>
            <a:srgbClr val="D71E00">
              <a:alpha val="80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3175" cap="flat">
              <a:noFill/>
              <a:miter lim="400000"/>
            </a:ln>
          </a:bottom>
          <a:insideH>
            <a:ln w="3175" cap="flat">
              <a:solidFill>
                <a:srgbClr val="FFFFFF">
                  <a:alpha val="50000"/>
                </a:srgbClr>
              </a:solidFill>
              <a:prstDash val="solid"/>
              <a:miter lim="400000"/>
            </a:ln>
          </a:insideH>
          <a:insideV>
            <a:ln w="12700" cap="flat">
              <a:noFill/>
              <a:miter lim="400000"/>
            </a:ln>
          </a:insideV>
        </a:tcBdr>
        <a:fill>
          <a:solidFill>
            <a:srgbClr val="FF2800">
              <a:alpha val="80000"/>
            </a:srgbClr>
          </a:solidFill>
        </a:fill>
      </a:tcStyle>
    </a:firstRow>
  </a:tblStyle>
  <a:tblStyle styleId="{CF821DB8-F4EB-4A41-A1BA-3FCAFE7338EE}" styleName="">
    <a:tblBg/>
    <a:wholeTbl>
      <a:tcTxStyle b="off" i="off">
        <a:fontRef idx="minor">
          <a:srgbClr val="FFFFFF"/>
        </a:fontRef>
        <a:srgbClr val="FFFFFF"/>
      </a:tcTxStyle>
      <a:tcStyle>
        <a:tcBdr>
          <a:left>
            <a:ln w="3175" cap="flat">
              <a:solidFill>
                <a:srgbClr val="FFFFFF">
                  <a:alpha val="50000"/>
                </a:srgbClr>
              </a:solidFill>
              <a:prstDash val="solid"/>
              <a:miter lim="400000"/>
            </a:ln>
          </a:left>
          <a:right>
            <a:ln w="3175" cap="flat">
              <a:solidFill>
                <a:srgbClr val="FFFFFF">
                  <a:alpha val="50000"/>
                </a:srgbClr>
              </a:solidFill>
              <a:prstDash val="solid"/>
              <a:miter lim="400000"/>
            </a:ln>
          </a:right>
          <a:top>
            <a:ln w="3175" cap="flat">
              <a:solidFill>
                <a:srgbClr val="FFFFFF">
                  <a:alpha val="50000"/>
                </a:srgbClr>
              </a:solidFill>
              <a:prstDash val="solid"/>
              <a:miter lim="400000"/>
            </a:ln>
          </a:top>
          <a:bottom>
            <a:ln w="3175" cap="flat">
              <a:solidFill>
                <a:srgbClr val="FFFFFF">
                  <a:alpha val="50000"/>
                </a:srgbClr>
              </a:solidFill>
              <a:prstDash val="solid"/>
              <a:miter lim="400000"/>
            </a:ln>
          </a:bottom>
          <a:insideH>
            <a:ln w="3175" cap="flat">
              <a:solidFill>
                <a:srgbClr val="FFFFFF">
                  <a:alpha val="50000"/>
                </a:srgbClr>
              </a:solidFill>
              <a:prstDash val="solid"/>
              <a:miter lim="400000"/>
            </a:ln>
          </a:insideH>
          <a:insideV>
            <a:ln w="3175" cap="flat">
              <a:solidFill>
                <a:srgbClr val="FFFFFF">
                  <a:alpha val="50000"/>
                </a:srgbClr>
              </a:solidFill>
              <a:prstDash val="solid"/>
              <a:miter lim="400000"/>
            </a:ln>
          </a:insideV>
        </a:tcBdr>
        <a:fill>
          <a:solidFill>
            <a:srgbClr val="676164">
              <a:alpha val="36000"/>
            </a:srgbClr>
          </a:solidFill>
        </a:fill>
      </a:tcStyle>
    </a:wholeTbl>
    <a:band2H>
      <a:tcTxStyle/>
      <a:tcStyle>
        <a:tcBdr/>
        <a:fill>
          <a:solidFill>
            <a:srgbClr val="676163">
              <a:alpha val="0"/>
            </a:srgbClr>
          </a:solidFill>
        </a:fill>
      </a:tcStyle>
    </a:band2H>
    <a:firstCol>
      <a:tcTxStyle b="off" i="off">
        <a:fontRef idx="minor">
          <a:srgbClr val="FFFFFF"/>
        </a:fontRef>
        <a:srgbClr val="FFFFFF"/>
      </a:tcTxStyle>
      <a:tcStyle>
        <a:tcBdr>
          <a:left>
            <a:ln w="12700" cap="flat">
              <a:noFill/>
              <a:miter lim="400000"/>
            </a:ln>
          </a:left>
          <a:right>
            <a:ln w="3175" cap="flat">
              <a:noFill/>
              <a:miter lim="400000"/>
            </a:ln>
          </a:right>
          <a:top>
            <a:ln w="12700" cap="flat">
              <a:noFill/>
              <a:miter lim="400000"/>
            </a:ln>
          </a:top>
          <a:bottom>
            <a:ln w="12700" cap="flat">
              <a:noFill/>
              <a:miter lim="400000"/>
            </a:ln>
          </a:bottom>
          <a:insideH>
            <a:ln w="12700" cap="flat">
              <a:noFill/>
              <a:miter lim="400000"/>
            </a:ln>
          </a:insideH>
          <a:insideV>
            <a:ln w="3175" cap="flat">
              <a:solidFill>
                <a:srgbClr val="FFFFFF">
                  <a:alpha val="50000"/>
                </a:srgbClr>
              </a:solidFill>
              <a:prstDash val="solid"/>
              <a:miter lim="400000"/>
            </a:ln>
          </a:insideV>
        </a:tcBdr>
        <a:fill>
          <a:no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3175" cap="flat">
              <a:noFill/>
              <a:miter lim="400000"/>
            </a:ln>
          </a:top>
          <a:bottom>
            <a:ln w="12700" cap="flat">
              <a:noFill/>
              <a:miter lim="400000"/>
            </a:ln>
          </a:bottom>
          <a:insideH>
            <a:ln w="3175" cap="flat">
              <a:solidFill>
                <a:srgbClr val="FFFFFF">
                  <a:alpha val="50000"/>
                </a:srgbClr>
              </a:solidFill>
              <a:prstDash val="solid"/>
              <a:miter lim="400000"/>
            </a:ln>
          </a:insideH>
          <a:insideV>
            <a:ln w="12700" cap="flat">
              <a:noFill/>
              <a:miter lim="400000"/>
            </a:ln>
          </a:insideV>
        </a:tcBdr>
        <a:fill>
          <a:solidFill>
            <a:srgbClr val="FFB400">
              <a:alpha val="90000"/>
            </a:srgbClr>
          </a:solidFill>
        </a:fill>
      </a:tcStyle>
    </a:lastRow>
    <a:firstRow>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3175" cap="flat">
              <a:noFill/>
              <a:miter lim="400000"/>
            </a:ln>
          </a:bottom>
          <a:insideH>
            <a:ln w="3175" cap="flat">
              <a:solidFill>
                <a:srgbClr val="FFFFFF">
                  <a:alpha val="50000"/>
                </a:srgbClr>
              </a:solidFill>
              <a:prstDash val="solid"/>
              <a:miter lim="400000"/>
            </a:ln>
          </a:insideH>
          <a:insideV>
            <a:ln w="12700" cap="flat">
              <a:noFill/>
              <a:miter lim="400000"/>
            </a:ln>
          </a:insideV>
        </a:tcBdr>
        <a:fill>
          <a:solidFill>
            <a:srgbClr val="FFB400">
              <a:alpha val="90000"/>
            </a:srgbClr>
          </a:solidFill>
        </a:fill>
      </a:tcStyle>
    </a:firstRow>
  </a:tblStyle>
  <a:tblStyle styleId="{33BA23B1-9221-436E-865A-0063620EA4FD}" styleName="">
    <a:tblBg/>
    <a:wholeTbl>
      <a:tcTxStyle b="off" i="off">
        <a:fontRef idx="minor">
          <a:srgbClr val="FFFFFF"/>
        </a:fontRef>
        <a:srgbClr val="FFFFFF"/>
      </a:tcTxStyle>
      <a:tcStyle>
        <a:tcBdr>
          <a:left>
            <a:ln w="3175" cap="flat">
              <a:solidFill>
                <a:srgbClr val="FFFFFF">
                  <a:alpha val="70000"/>
                </a:srgbClr>
              </a:solidFill>
              <a:prstDash val="solid"/>
              <a:miter lim="400000"/>
            </a:ln>
          </a:left>
          <a:right>
            <a:ln w="3175" cap="flat">
              <a:solidFill>
                <a:srgbClr val="FFFFFF">
                  <a:alpha val="70000"/>
                </a:srgbClr>
              </a:solidFill>
              <a:prstDash val="solid"/>
              <a:miter lim="400000"/>
            </a:ln>
          </a:right>
          <a:top>
            <a:ln w="3175" cap="flat">
              <a:solidFill>
                <a:srgbClr val="FFFFFF">
                  <a:alpha val="70000"/>
                </a:srgbClr>
              </a:solidFill>
              <a:prstDash val="solid"/>
              <a:miter lim="400000"/>
            </a:ln>
          </a:top>
          <a:bottom>
            <a:ln w="3175" cap="flat">
              <a:solidFill>
                <a:srgbClr val="FFFFFF">
                  <a:alpha val="70000"/>
                </a:srgbClr>
              </a:solidFill>
              <a:prstDash val="solid"/>
              <a:miter lim="400000"/>
            </a:ln>
          </a:bottom>
          <a:insideH>
            <a:ln w="3175" cap="flat">
              <a:solidFill>
                <a:srgbClr val="FFFFFF">
                  <a:alpha val="70000"/>
                </a:srgbClr>
              </a:solidFill>
              <a:prstDash val="solid"/>
              <a:miter lim="400000"/>
            </a:ln>
          </a:insideH>
          <a:insideV>
            <a:ln w="3175" cap="flat">
              <a:solidFill>
                <a:srgbClr val="FFFFFF">
                  <a:alpha val="70000"/>
                </a:srgbClr>
              </a:solidFill>
              <a:prstDash val="solid"/>
              <a:miter lim="400000"/>
            </a:ln>
          </a:insideV>
        </a:tcBdr>
        <a:fill>
          <a:noFill/>
        </a:fill>
      </a:tcStyle>
    </a:wholeTbl>
    <a:band2H>
      <a:tcTxStyle/>
      <a:tcStyle>
        <a:tcBdr/>
        <a:fill>
          <a:solidFill>
            <a:srgbClr val="676164">
              <a:alpha val="36000"/>
            </a:srgbClr>
          </a:solidFill>
        </a:fill>
      </a:tcStyle>
    </a:band2H>
    <a:firstCol>
      <a:tcTxStyle b="off" i="off">
        <a:fontRef idx="minor">
          <a:srgbClr val="FFFFFF"/>
        </a:fontRef>
        <a:srgbClr val="FFFFFF"/>
      </a:tcTxStyle>
      <a:tcStyle>
        <a:tcBdr>
          <a:left>
            <a:ln w="12700" cap="flat">
              <a:noFill/>
              <a:miter lim="400000"/>
            </a:ln>
          </a:left>
          <a:right>
            <a:ln w="3175" cap="flat">
              <a:noFill/>
              <a:miter lim="400000"/>
            </a:ln>
          </a:right>
          <a:top>
            <a:ln w="12700" cap="flat">
              <a:noFill/>
              <a:miter lim="400000"/>
            </a:ln>
          </a:top>
          <a:bottom>
            <a:ln w="12700" cap="flat">
              <a:noFill/>
              <a:miter lim="400000"/>
            </a:ln>
          </a:bottom>
          <a:insideH>
            <a:ln w="12700" cap="flat">
              <a:noFill/>
              <a:miter lim="400000"/>
            </a:ln>
          </a:insideH>
          <a:insideV>
            <a:ln w="3175" cap="flat">
              <a:solidFill>
                <a:srgbClr val="FFFFFF">
                  <a:alpha val="70000"/>
                </a:srgbClr>
              </a:solidFill>
              <a:prstDash val="solid"/>
              <a:miter lim="400000"/>
            </a:ln>
          </a:insideV>
        </a:tcBdr>
        <a:fill>
          <a:solidFill>
            <a:srgbClr val="676164">
              <a:alpha val="36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3175" cap="flat">
              <a:noFill/>
              <a:miter lim="400000"/>
            </a:ln>
          </a:top>
          <a:bottom>
            <a:ln w="12700" cap="flat">
              <a:noFill/>
              <a:miter lim="400000"/>
            </a:ln>
          </a:bottom>
          <a:insideH>
            <a:ln w="3175" cap="flat">
              <a:noFill/>
              <a:miter lim="400000"/>
            </a:ln>
          </a:insideH>
          <a:insideV>
            <a:ln w="12700" cap="flat">
              <a:noFill/>
              <a:miter lim="400000"/>
            </a:ln>
          </a:insideV>
        </a:tcBdr>
        <a:fill>
          <a:solidFill>
            <a:srgbClr val="827D7D">
              <a:alpha val="64999"/>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3175" cap="flat">
              <a:noFill/>
              <a:miter lim="400000"/>
            </a:ln>
          </a:bottom>
          <a:insideH>
            <a:ln w="3175" cap="flat">
              <a:noFill/>
              <a:miter lim="400000"/>
            </a:ln>
          </a:insideH>
          <a:insideV>
            <a:ln w="12700" cap="flat">
              <a:noFill/>
              <a:miter lim="400000"/>
            </a:ln>
          </a:insideV>
        </a:tcBdr>
        <a:fill>
          <a:solidFill>
            <a:srgbClr val="827D7D">
              <a:alpha val="64999"/>
            </a:srgbClr>
          </a:solidFill>
        </a:fill>
      </a:tcStyle>
    </a:firstRow>
  </a:tblStyle>
  <a:tblStyle styleId="{2708684C-4D16-4618-839F-0558EEFCDFE6}" styleName="">
    <a:tblBg/>
    <a:wholeTbl>
      <a:tcTxStyle b="off" i="off">
        <a:fontRef idx="minor">
          <a:srgbClr val="FFFFFF"/>
        </a:fontRef>
        <a:srgbClr val="FFFFFF"/>
      </a:tcTxStyle>
      <a:tcStyle>
        <a:tcBdr>
          <a:left>
            <a:ln w="3175" cap="flat">
              <a:solidFill>
                <a:srgbClr val="FFFFFF">
                  <a:alpha val="50000"/>
                </a:srgbClr>
              </a:solidFill>
              <a:prstDash val="solid"/>
              <a:miter lim="400000"/>
            </a:ln>
          </a:left>
          <a:right>
            <a:ln w="3175" cap="flat">
              <a:solidFill>
                <a:srgbClr val="FFFFFF">
                  <a:alpha val="50000"/>
                </a:srgbClr>
              </a:solidFill>
              <a:prstDash val="solid"/>
              <a:miter lim="400000"/>
            </a:ln>
          </a:right>
          <a:top>
            <a:ln w="3175" cap="flat">
              <a:solidFill>
                <a:srgbClr val="FFFFFF">
                  <a:alpha val="50000"/>
                </a:srgbClr>
              </a:solidFill>
              <a:prstDash val="solid"/>
              <a:miter lim="400000"/>
            </a:ln>
          </a:top>
          <a:bottom>
            <a:ln w="3175" cap="flat">
              <a:solidFill>
                <a:srgbClr val="FFFFFF">
                  <a:alpha val="50000"/>
                </a:srgbClr>
              </a:solidFill>
              <a:prstDash val="solid"/>
              <a:miter lim="400000"/>
            </a:ln>
          </a:bottom>
          <a:insideH>
            <a:ln w="3175" cap="flat">
              <a:solidFill>
                <a:srgbClr val="FFFFFF">
                  <a:alpha val="50000"/>
                </a:srgbClr>
              </a:solidFill>
              <a:prstDash val="solid"/>
              <a:miter lim="400000"/>
            </a:ln>
          </a:insideH>
          <a:insideV>
            <a:ln w="3175" cap="flat">
              <a:solidFill>
                <a:srgbClr val="FFFFFF">
                  <a:alpha val="50000"/>
                </a:srgbClr>
              </a:solidFill>
              <a:prstDash val="solid"/>
              <a:miter lim="400000"/>
            </a:ln>
          </a:insideV>
        </a:tcBdr>
        <a:fill>
          <a:noFill/>
        </a:fill>
      </a:tcStyle>
    </a:wholeTbl>
    <a:band2H>
      <a:tcTxStyle/>
      <a:tcStyle>
        <a:tcBdr/>
        <a:fill>
          <a:solidFill>
            <a:srgbClr val="676164">
              <a:alpha val="36000"/>
            </a:srgbClr>
          </a:solidFill>
        </a:fill>
      </a:tcStyle>
    </a:band2H>
    <a:firstCol>
      <a:tcTxStyle b="off" i="off">
        <a:fontRef idx="minor">
          <a:srgbClr val="FFFFFF"/>
        </a:fontRef>
        <a:srgbClr val="FFFFFF"/>
      </a:tcTxStyle>
      <a:tcStyle>
        <a:tcBdr>
          <a:left>
            <a:ln w="12700" cap="flat">
              <a:noFill/>
              <a:miter lim="400000"/>
            </a:ln>
          </a:left>
          <a:right>
            <a:ln w="12700" cap="flat">
              <a:solidFill>
                <a:srgbClr val="FFFFFF">
                  <a:alpha val="50000"/>
                </a:srgbClr>
              </a:solidFill>
              <a:prstDash val="solid"/>
              <a:miter lim="400000"/>
            </a:ln>
          </a:right>
          <a:top>
            <a:ln w="3175" cap="flat">
              <a:solidFill>
                <a:srgbClr val="FFFFFF">
                  <a:alpha val="50000"/>
                </a:srgbClr>
              </a:solidFill>
              <a:prstDash val="solid"/>
              <a:miter lim="400000"/>
            </a:ln>
          </a:top>
          <a:bottom>
            <a:ln w="3175" cap="flat">
              <a:solidFill>
                <a:srgbClr val="FFFFFF">
                  <a:alpha val="50000"/>
                </a:srgbClr>
              </a:solidFill>
              <a:prstDash val="solid"/>
              <a:miter lim="400000"/>
            </a:ln>
          </a:bottom>
          <a:insideH>
            <a:ln w="3175"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noFill/>
        </a:fill>
      </a:tcStyle>
    </a:firstCol>
    <a:lastRow>
      <a:tcTxStyle b="off" i="off">
        <a:fontRef idx="minor">
          <a:srgbClr val="FFFFFF"/>
        </a:fontRef>
        <a:srgbClr val="FFFFFF"/>
      </a:tcTxStyle>
      <a:tcStyle>
        <a:tcBdr>
          <a:left>
            <a:ln w="3175" cap="flat">
              <a:solidFill>
                <a:srgbClr val="FFFFFF">
                  <a:alpha val="50000"/>
                </a:srgbClr>
              </a:solidFill>
              <a:prstDash val="solid"/>
              <a:miter lim="400000"/>
            </a:ln>
          </a:left>
          <a:right>
            <a:ln w="3175" cap="flat">
              <a:solidFill>
                <a:srgbClr val="FFFFFF">
                  <a:alpha val="50000"/>
                </a:srgbClr>
              </a:solidFill>
              <a:prstDash val="solid"/>
              <a:miter lim="400000"/>
            </a:ln>
          </a:right>
          <a:top>
            <a:ln w="12700" cap="flat">
              <a:solidFill>
                <a:srgbClr val="FFFFFF">
                  <a:alpha val="50000"/>
                </a:srgbClr>
              </a:solidFill>
              <a:prstDash val="solid"/>
              <a:miter lim="400000"/>
            </a:ln>
          </a:top>
          <a:bottom>
            <a:ln w="12700" cap="flat">
              <a:noFill/>
              <a:miter lim="400000"/>
            </a:ln>
          </a:bottom>
          <a:insideH>
            <a:ln w="12700" cap="flat">
              <a:solidFill>
                <a:srgbClr val="A0A4A8"/>
              </a:solidFill>
              <a:prstDash val="solid"/>
              <a:miter lim="400000"/>
            </a:ln>
          </a:insideH>
          <a:insideV>
            <a:ln w="3175" cap="flat">
              <a:solidFill>
                <a:srgbClr val="FFFFFF">
                  <a:alpha val="50000"/>
                </a:srgbClr>
              </a:solidFill>
              <a:prstDash val="solid"/>
              <a:miter lim="400000"/>
            </a:ln>
          </a:insideV>
        </a:tcBdr>
        <a:fill>
          <a:solidFill>
            <a:srgbClr val="676164">
              <a:alpha val="36000"/>
            </a:srgbClr>
          </a:solidFill>
        </a:fill>
      </a:tcStyle>
    </a:lastRow>
    <a:firstRow>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12700" cap="flat">
              <a:noFill/>
              <a:miter lim="400000"/>
            </a:ln>
          </a:top>
          <a:bottom>
            <a:ln w="12700" cap="flat">
              <a:solidFill>
                <a:srgbClr val="FFFFFF">
                  <a:alpha val="50000"/>
                </a:srgbClr>
              </a:solidFill>
              <a:prstDash val="solid"/>
              <a:miter lim="400000"/>
            </a:ln>
          </a:bottom>
          <a:insideH>
            <a:ln w="12700" cap="flat">
              <a:solidFill>
                <a:srgbClr val="A0A4A8"/>
              </a:solidFill>
              <a:prstDash val="solid"/>
              <a:miter lim="400000"/>
            </a:ln>
          </a:insideH>
          <a:insideV>
            <a:ln w="12700" cap="flat">
              <a:solidFill>
                <a:srgbClr val="FFFFFF">
                  <a:alpha val="50000"/>
                </a:srgbClr>
              </a:solidFill>
              <a:prstDash val="solid"/>
              <a:miter lim="400000"/>
            </a:ln>
          </a:insideV>
        </a:tcBdr>
        <a:fill>
          <a:solidFill>
            <a:srgbClr val="676164">
              <a:alpha val="36000"/>
            </a:srgb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18"/>
    <p:restoredTop sz="94609"/>
  </p:normalViewPr>
  <p:slideViewPr>
    <p:cSldViewPr snapToGrid="0" snapToObjects="1">
      <p:cViewPr varScale="1">
        <p:scale>
          <a:sx n="65" d="100"/>
          <a:sy n="65" d="100"/>
        </p:scale>
        <p:origin x="504"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 name="Shape 18"/>
          <p:cNvSpPr>
            <a:spLocks noGrp="1" noRot="1" noChangeAspect="1"/>
          </p:cNvSpPr>
          <p:nvPr>
            <p:ph type="sldImg"/>
          </p:nvPr>
        </p:nvSpPr>
        <p:spPr>
          <a:xfrm>
            <a:off x="1143000" y="685800"/>
            <a:ext cx="4572000" cy="3429000"/>
          </a:xfrm>
          <a:prstGeom prst="rect">
            <a:avLst/>
          </a:prstGeom>
        </p:spPr>
        <p:txBody>
          <a:bodyPr/>
          <a:lstStyle/>
          <a:p>
            <a:endParaRPr/>
          </a:p>
        </p:txBody>
      </p:sp>
      <p:sp>
        <p:nvSpPr>
          <p:cNvPr id="19" name="Shape 1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 Center">
    <p:spTree>
      <p:nvGrpSpPr>
        <p:cNvPr id="1" name=""/>
        <p:cNvGrpSpPr/>
        <p:nvPr/>
      </p:nvGrpSpPr>
      <p:grpSpPr>
        <a:xfrm>
          <a:off x="0" y="0"/>
          <a:ext cx="0" cy="0"/>
          <a:chOff x="0" y="0"/>
          <a:chExt cx="0" cy="0"/>
        </a:xfrm>
      </p:grpSpPr>
      <p:sp>
        <p:nvSpPr>
          <p:cNvPr id="11" name="Title Text"/>
          <p:cNvSpPr txBox="1">
            <a:spLocks noGrp="1"/>
          </p:cNvSpPr>
          <p:nvPr>
            <p:ph type="title"/>
          </p:nvPr>
        </p:nvSpPr>
        <p:spPr>
          <a:prstGeom prst="rect">
            <a:avLst/>
          </a:prstGeom>
        </p:spPr>
        <p:txBody>
          <a:bodyPr/>
          <a:lstStyle/>
          <a:p>
            <a:r>
              <a:t>Title Text</a:t>
            </a:r>
          </a:p>
        </p:txBody>
      </p:sp>
      <p:sp>
        <p:nvSpPr>
          <p:cNvPr id="12" name="Slide Number"/>
          <p:cNvSpPr txBox="1">
            <a:spLocks noGrp="1"/>
          </p:cNvSpPr>
          <p:nvPr>
            <p:ph type="sldNum" sz="quarter" idx="2"/>
          </p:nvPr>
        </p:nvSpPr>
        <p:spPr>
          <a:prstGeom prst="rect">
            <a:avLst/>
          </a:prstGeom>
        </p:spPr>
        <p:txBody>
          <a:bodyPr/>
          <a:lstStyle/>
          <a:p>
            <a:pPr>
              <a:defRPr>
                <a:effectLst/>
              </a:defRPr>
            </a:pPr>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406898" y="285491"/>
            <a:ext cx="11433388" cy="1828801"/>
          </a:xfrm>
          <a:prstGeom prst="rect">
            <a:avLst/>
          </a:prstGeom>
          <a:ln w="3175">
            <a:miter lim="400000"/>
          </a:ln>
          <a:extLst>
            <a:ext uri="{C572A759-6A51-4108-AA02-DFA0A04FC94B}">
              <ma14:wrappingTextBoxFlag xmlns:ma14="http://schemas.microsoft.com/office/mac/drawingml/2011/main" val="1"/>
            </a:ext>
          </a:extLst>
        </p:spPr>
        <p:txBody>
          <a:bodyPr lIns="27093" tIns="27093" rIns="27093" bIns="27093" anchor="ctr">
            <a:normAutofit/>
          </a:bodyPr>
          <a:lstStyle/>
          <a:p>
            <a:r>
              <a:t>Title Text</a:t>
            </a:r>
          </a:p>
        </p:txBody>
      </p:sp>
      <p:sp>
        <p:nvSpPr>
          <p:cNvPr id="3" name="Slide Number"/>
          <p:cNvSpPr txBox="1">
            <a:spLocks noGrp="1"/>
          </p:cNvSpPr>
          <p:nvPr>
            <p:ph type="sldNum" sz="quarter" idx="2"/>
          </p:nvPr>
        </p:nvSpPr>
        <p:spPr>
          <a:xfrm>
            <a:off x="12283203" y="8779266"/>
            <a:ext cx="460938" cy="520046"/>
          </a:xfrm>
          <a:prstGeom prst="rect">
            <a:avLst/>
          </a:prstGeom>
          <a:ln w="3175">
            <a:miter lim="400000"/>
          </a:ln>
        </p:spPr>
        <p:txBody>
          <a:bodyPr wrap="none" lIns="27093" tIns="27093" rIns="27093" bIns="27093" anchor="ctr">
            <a:spAutoFit/>
          </a:bodyPr>
          <a:lstStyle>
            <a:lvl1pPr algn="r">
              <a:defRPr>
                <a:solidFill>
                  <a:srgbClr val="FFFFFF">
                    <a:alpha val="70000"/>
                  </a:srgbClr>
                </a:solidFill>
                <a:latin typeface="Chalkduster"/>
                <a:ea typeface="Chalkduster"/>
                <a:cs typeface="Chalkduster"/>
                <a:sym typeface="Chalkduster"/>
              </a:defRPr>
            </a:lvl1pPr>
          </a:lstStyle>
          <a:p>
            <a:pPr>
              <a:defRPr>
                <a:effectLst/>
              </a:defRPr>
            </a:pPr>
            <a:fld id="{86CB4B4D-7CA3-9044-876B-883B54F8677D}" type="slidenum">
              <a:t>‹#›</a:t>
            </a:fld>
            <a:endParaRPr/>
          </a:p>
        </p:txBody>
      </p:sp>
      <p:sp>
        <p:nvSpPr>
          <p:cNvPr id="4" name="Body Level One…"/>
          <p:cNvSpPr txBox="1">
            <a:spLocks noGrp="1"/>
          </p:cNvSpPr>
          <p:nvPr>
            <p:ph type="body" idx="1"/>
          </p:nvPr>
        </p:nvSpPr>
        <p:spPr>
          <a:xfrm>
            <a:off x="785706" y="5445759"/>
            <a:ext cx="11433388" cy="1198881"/>
          </a:xfrm>
          <a:prstGeom prst="rect">
            <a:avLst/>
          </a:prstGeom>
          <a:ln w="3175">
            <a:miter lim="400000"/>
          </a:ln>
          <a:extLst>
            <a:ext uri="{C572A759-6A51-4108-AA02-DFA0A04FC94B}">
              <ma14:wrappingTextBoxFlag xmlns:ma14="http://schemas.microsoft.com/office/mac/drawingml/2011/main" val="1"/>
            </a:ext>
          </a:extLst>
        </p:spPr>
        <p:txBody>
          <a:bodyPr lIns="27093" tIns="27093" rIns="27093" bIns="27093">
            <a:normAutofit/>
          </a:bodyPr>
          <a:lstStyle/>
          <a:p>
            <a:r>
              <a:t>Body Level One</a:t>
            </a:r>
          </a:p>
          <a:p>
            <a:pPr lvl="1"/>
            <a:r>
              <a:t>Body Level Two</a:t>
            </a:r>
          </a:p>
          <a:p>
            <a:pPr lvl="2"/>
            <a:r>
              <a:t>Body Level Three</a:t>
            </a:r>
          </a:p>
          <a:p>
            <a:pPr lvl="3"/>
            <a:r>
              <a:t>Body Level Four</a:t>
            </a:r>
          </a:p>
          <a:p>
            <a:pPr lvl="4"/>
            <a:r>
              <a:t>Body Level Five</a:t>
            </a:r>
          </a:p>
        </p:txBody>
      </p:sp>
    </p:spTree>
  </p:cSld>
  <p:clrMap bg1="dk1" tx1="lt1" bg2="dk2" tx2="lt2" accent1="accent1" accent2="accent2" accent3="accent3" accent4="accent4" accent5="accent5" accent6="accent6" hlink="hlink" folHlink="folHlink"/>
  <p:sldLayoutIdLst>
    <p:sldLayoutId id="2147483649" r:id="rId1"/>
  </p:sldLayoutIdLst>
  <p:transition spd="med"/>
  <p:txStyles>
    <p:titleStyle>
      <a:lvl1pPr marL="0" marR="0" indent="0" algn="l" defTabSz="587022" latinLnBrk="0">
        <a:lnSpc>
          <a:spcPct val="100000"/>
        </a:lnSpc>
        <a:spcBef>
          <a:spcPts val="0"/>
        </a:spcBef>
        <a:spcAft>
          <a:spcPts val="0"/>
        </a:spcAft>
        <a:buClrTx/>
        <a:buSzTx/>
        <a:buFontTx/>
        <a:buNone/>
        <a:tabLst/>
        <a:defRPr sz="3400" b="0" i="0" u="none" strike="noStrike" cap="none" spc="0" baseline="0">
          <a:ln>
            <a:noFill/>
          </a:ln>
          <a:solidFill>
            <a:srgbClr val="FFFED5"/>
          </a:solidFill>
          <a:effectLst>
            <a:outerShdw blurRad="50800" dist="38100" dir="5400000" rotWithShape="0">
              <a:srgbClr val="000000"/>
            </a:outerShdw>
          </a:effectLst>
          <a:uFillTx/>
          <a:latin typeface="Chalkboard"/>
          <a:ea typeface="Chalkboard"/>
          <a:cs typeface="Chalkboard"/>
          <a:sym typeface="Chalkboard"/>
        </a:defRPr>
      </a:lvl1pPr>
      <a:lvl2pPr marL="0" marR="0" indent="228600" algn="l" defTabSz="587022" latinLnBrk="0">
        <a:lnSpc>
          <a:spcPct val="100000"/>
        </a:lnSpc>
        <a:spcBef>
          <a:spcPts val="0"/>
        </a:spcBef>
        <a:spcAft>
          <a:spcPts val="0"/>
        </a:spcAft>
        <a:buClrTx/>
        <a:buSzTx/>
        <a:buFontTx/>
        <a:buNone/>
        <a:tabLst/>
        <a:defRPr sz="3400" b="0" i="0" u="none" strike="noStrike" cap="none" spc="0" baseline="0">
          <a:ln>
            <a:noFill/>
          </a:ln>
          <a:solidFill>
            <a:srgbClr val="FFFED5"/>
          </a:solidFill>
          <a:effectLst>
            <a:outerShdw blurRad="50800" dist="38100" dir="5400000" rotWithShape="0">
              <a:srgbClr val="000000"/>
            </a:outerShdw>
          </a:effectLst>
          <a:uFillTx/>
          <a:latin typeface="Chalkboard"/>
          <a:ea typeface="Chalkboard"/>
          <a:cs typeface="Chalkboard"/>
          <a:sym typeface="Chalkboard"/>
        </a:defRPr>
      </a:lvl2pPr>
      <a:lvl3pPr marL="0" marR="0" indent="457200" algn="l" defTabSz="587022" latinLnBrk="0">
        <a:lnSpc>
          <a:spcPct val="100000"/>
        </a:lnSpc>
        <a:spcBef>
          <a:spcPts val="0"/>
        </a:spcBef>
        <a:spcAft>
          <a:spcPts val="0"/>
        </a:spcAft>
        <a:buClrTx/>
        <a:buSzTx/>
        <a:buFontTx/>
        <a:buNone/>
        <a:tabLst/>
        <a:defRPr sz="3400" b="0" i="0" u="none" strike="noStrike" cap="none" spc="0" baseline="0">
          <a:ln>
            <a:noFill/>
          </a:ln>
          <a:solidFill>
            <a:srgbClr val="FFFED5"/>
          </a:solidFill>
          <a:effectLst>
            <a:outerShdw blurRad="50800" dist="38100" dir="5400000" rotWithShape="0">
              <a:srgbClr val="000000"/>
            </a:outerShdw>
          </a:effectLst>
          <a:uFillTx/>
          <a:latin typeface="Chalkboard"/>
          <a:ea typeface="Chalkboard"/>
          <a:cs typeface="Chalkboard"/>
          <a:sym typeface="Chalkboard"/>
        </a:defRPr>
      </a:lvl3pPr>
      <a:lvl4pPr marL="0" marR="0" indent="685800" algn="l" defTabSz="587022" latinLnBrk="0">
        <a:lnSpc>
          <a:spcPct val="100000"/>
        </a:lnSpc>
        <a:spcBef>
          <a:spcPts val="0"/>
        </a:spcBef>
        <a:spcAft>
          <a:spcPts val="0"/>
        </a:spcAft>
        <a:buClrTx/>
        <a:buSzTx/>
        <a:buFontTx/>
        <a:buNone/>
        <a:tabLst/>
        <a:defRPr sz="3400" b="0" i="0" u="none" strike="noStrike" cap="none" spc="0" baseline="0">
          <a:ln>
            <a:noFill/>
          </a:ln>
          <a:solidFill>
            <a:srgbClr val="FFFED5"/>
          </a:solidFill>
          <a:effectLst>
            <a:outerShdw blurRad="50800" dist="38100" dir="5400000" rotWithShape="0">
              <a:srgbClr val="000000"/>
            </a:outerShdw>
          </a:effectLst>
          <a:uFillTx/>
          <a:latin typeface="Chalkboard"/>
          <a:ea typeface="Chalkboard"/>
          <a:cs typeface="Chalkboard"/>
          <a:sym typeface="Chalkboard"/>
        </a:defRPr>
      </a:lvl4pPr>
      <a:lvl5pPr marL="0" marR="0" indent="914400" algn="l" defTabSz="587022" latinLnBrk="0">
        <a:lnSpc>
          <a:spcPct val="100000"/>
        </a:lnSpc>
        <a:spcBef>
          <a:spcPts val="0"/>
        </a:spcBef>
        <a:spcAft>
          <a:spcPts val="0"/>
        </a:spcAft>
        <a:buClrTx/>
        <a:buSzTx/>
        <a:buFontTx/>
        <a:buNone/>
        <a:tabLst/>
        <a:defRPr sz="3400" b="0" i="0" u="none" strike="noStrike" cap="none" spc="0" baseline="0">
          <a:ln>
            <a:noFill/>
          </a:ln>
          <a:solidFill>
            <a:srgbClr val="FFFED5"/>
          </a:solidFill>
          <a:effectLst>
            <a:outerShdw blurRad="50800" dist="38100" dir="5400000" rotWithShape="0">
              <a:srgbClr val="000000"/>
            </a:outerShdw>
          </a:effectLst>
          <a:uFillTx/>
          <a:latin typeface="Chalkboard"/>
          <a:ea typeface="Chalkboard"/>
          <a:cs typeface="Chalkboard"/>
          <a:sym typeface="Chalkboard"/>
        </a:defRPr>
      </a:lvl5pPr>
      <a:lvl6pPr marL="0" marR="0" indent="1143000" algn="l" defTabSz="587022" latinLnBrk="0">
        <a:lnSpc>
          <a:spcPct val="100000"/>
        </a:lnSpc>
        <a:spcBef>
          <a:spcPts val="0"/>
        </a:spcBef>
        <a:spcAft>
          <a:spcPts val="0"/>
        </a:spcAft>
        <a:buClrTx/>
        <a:buSzTx/>
        <a:buFontTx/>
        <a:buNone/>
        <a:tabLst/>
        <a:defRPr sz="3400" b="0" i="0" u="none" strike="noStrike" cap="none" spc="0" baseline="0">
          <a:ln>
            <a:noFill/>
          </a:ln>
          <a:solidFill>
            <a:srgbClr val="FFFED5"/>
          </a:solidFill>
          <a:effectLst>
            <a:outerShdw blurRad="50800" dist="38100" dir="5400000" rotWithShape="0">
              <a:srgbClr val="000000"/>
            </a:outerShdw>
          </a:effectLst>
          <a:uFillTx/>
          <a:latin typeface="Chalkboard"/>
          <a:ea typeface="Chalkboard"/>
          <a:cs typeface="Chalkboard"/>
          <a:sym typeface="Chalkboard"/>
        </a:defRPr>
      </a:lvl6pPr>
      <a:lvl7pPr marL="0" marR="0" indent="1371600" algn="l" defTabSz="587022" latinLnBrk="0">
        <a:lnSpc>
          <a:spcPct val="100000"/>
        </a:lnSpc>
        <a:spcBef>
          <a:spcPts val="0"/>
        </a:spcBef>
        <a:spcAft>
          <a:spcPts val="0"/>
        </a:spcAft>
        <a:buClrTx/>
        <a:buSzTx/>
        <a:buFontTx/>
        <a:buNone/>
        <a:tabLst/>
        <a:defRPr sz="3400" b="0" i="0" u="none" strike="noStrike" cap="none" spc="0" baseline="0">
          <a:ln>
            <a:noFill/>
          </a:ln>
          <a:solidFill>
            <a:srgbClr val="FFFED5"/>
          </a:solidFill>
          <a:effectLst>
            <a:outerShdw blurRad="50800" dist="38100" dir="5400000" rotWithShape="0">
              <a:srgbClr val="000000"/>
            </a:outerShdw>
          </a:effectLst>
          <a:uFillTx/>
          <a:latin typeface="Chalkboard"/>
          <a:ea typeface="Chalkboard"/>
          <a:cs typeface="Chalkboard"/>
          <a:sym typeface="Chalkboard"/>
        </a:defRPr>
      </a:lvl7pPr>
      <a:lvl8pPr marL="0" marR="0" indent="1600200" algn="l" defTabSz="587022" latinLnBrk="0">
        <a:lnSpc>
          <a:spcPct val="100000"/>
        </a:lnSpc>
        <a:spcBef>
          <a:spcPts val="0"/>
        </a:spcBef>
        <a:spcAft>
          <a:spcPts val="0"/>
        </a:spcAft>
        <a:buClrTx/>
        <a:buSzTx/>
        <a:buFontTx/>
        <a:buNone/>
        <a:tabLst/>
        <a:defRPr sz="3400" b="0" i="0" u="none" strike="noStrike" cap="none" spc="0" baseline="0">
          <a:ln>
            <a:noFill/>
          </a:ln>
          <a:solidFill>
            <a:srgbClr val="FFFED5"/>
          </a:solidFill>
          <a:effectLst>
            <a:outerShdw blurRad="50800" dist="38100" dir="5400000" rotWithShape="0">
              <a:srgbClr val="000000"/>
            </a:outerShdw>
          </a:effectLst>
          <a:uFillTx/>
          <a:latin typeface="Chalkboard"/>
          <a:ea typeface="Chalkboard"/>
          <a:cs typeface="Chalkboard"/>
          <a:sym typeface="Chalkboard"/>
        </a:defRPr>
      </a:lvl8pPr>
      <a:lvl9pPr marL="0" marR="0" indent="1828800" algn="l" defTabSz="587022" latinLnBrk="0">
        <a:lnSpc>
          <a:spcPct val="100000"/>
        </a:lnSpc>
        <a:spcBef>
          <a:spcPts val="0"/>
        </a:spcBef>
        <a:spcAft>
          <a:spcPts val="0"/>
        </a:spcAft>
        <a:buClrTx/>
        <a:buSzTx/>
        <a:buFontTx/>
        <a:buNone/>
        <a:tabLst/>
        <a:defRPr sz="3400" b="0" i="0" u="none" strike="noStrike" cap="none" spc="0" baseline="0">
          <a:ln>
            <a:noFill/>
          </a:ln>
          <a:solidFill>
            <a:srgbClr val="FFFED5"/>
          </a:solidFill>
          <a:effectLst>
            <a:outerShdw blurRad="50800" dist="38100" dir="5400000" rotWithShape="0">
              <a:srgbClr val="000000"/>
            </a:outerShdw>
          </a:effectLst>
          <a:uFillTx/>
          <a:latin typeface="Chalkboard"/>
          <a:ea typeface="Chalkboard"/>
          <a:cs typeface="Chalkboard"/>
          <a:sym typeface="Chalkboard"/>
        </a:defRPr>
      </a:lvl9pPr>
    </p:titleStyle>
    <p:bodyStyle>
      <a:lvl1pPr marL="0" marR="0" indent="0" algn="l" defTabSz="587022" rtl="0" latinLnBrk="0">
        <a:lnSpc>
          <a:spcPct val="100000"/>
        </a:lnSpc>
        <a:spcBef>
          <a:spcPts val="0"/>
        </a:spcBef>
        <a:spcAft>
          <a:spcPts val="0"/>
        </a:spcAft>
        <a:buClrTx/>
        <a:buSzTx/>
        <a:buFontTx/>
        <a:buNone/>
        <a:tabLst/>
        <a:defRPr sz="4000" b="0" i="0" u="none" strike="noStrike" cap="none" spc="0" baseline="0">
          <a:ln>
            <a:noFill/>
          </a:ln>
          <a:solidFill>
            <a:srgbClr val="73BFFF"/>
          </a:solidFill>
          <a:effectLst>
            <a:outerShdw blurRad="50800" dist="38100" dir="5400000" rotWithShape="0">
              <a:srgbClr val="000000"/>
            </a:outerShdw>
          </a:effectLst>
          <a:uFillTx/>
          <a:latin typeface="+mn-lt"/>
          <a:ea typeface="+mn-ea"/>
          <a:cs typeface="+mn-cs"/>
          <a:sym typeface="Helvetica Neue Light"/>
        </a:defRPr>
      </a:lvl1pPr>
      <a:lvl2pPr marL="0" marR="0" indent="228600" algn="l" defTabSz="587022" rtl="0" latinLnBrk="0">
        <a:lnSpc>
          <a:spcPct val="100000"/>
        </a:lnSpc>
        <a:spcBef>
          <a:spcPts val="0"/>
        </a:spcBef>
        <a:spcAft>
          <a:spcPts val="0"/>
        </a:spcAft>
        <a:buClrTx/>
        <a:buSzTx/>
        <a:buFontTx/>
        <a:buNone/>
        <a:tabLst/>
        <a:defRPr sz="4000" b="0" i="0" u="none" strike="noStrike" cap="none" spc="0" baseline="0">
          <a:ln>
            <a:noFill/>
          </a:ln>
          <a:solidFill>
            <a:srgbClr val="73BFFF"/>
          </a:solidFill>
          <a:effectLst>
            <a:outerShdw blurRad="50800" dist="38100" dir="5400000" rotWithShape="0">
              <a:srgbClr val="000000"/>
            </a:outerShdw>
          </a:effectLst>
          <a:uFillTx/>
          <a:latin typeface="+mn-lt"/>
          <a:ea typeface="+mn-ea"/>
          <a:cs typeface="+mn-cs"/>
          <a:sym typeface="Helvetica Neue Light"/>
        </a:defRPr>
      </a:lvl2pPr>
      <a:lvl3pPr marL="0" marR="0" indent="457200" algn="l" defTabSz="587022" rtl="0" latinLnBrk="0">
        <a:lnSpc>
          <a:spcPct val="100000"/>
        </a:lnSpc>
        <a:spcBef>
          <a:spcPts val="0"/>
        </a:spcBef>
        <a:spcAft>
          <a:spcPts val="0"/>
        </a:spcAft>
        <a:buClrTx/>
        <a:buSzTx/>
        <a:buFontTx/>
        <a:buNone/>
        <a:tabLst/>
        <a:defRPr sz="4000" b="0" i="0" u="none" strike="noStrike" cap="none" spc="0" baseline="0">
          <a:ln>
            <a:noFill/>
          </a:ln>
          <a:solidFill>
            <a:srgbClr val="73BFFF"/>
          </a:solidFill>
          <a:effectLst>
            <a:outerShdw blurRad="50800" dist="38100" dir="5400000" rotWithShape="0">
              <a:srgbClr val="000000"/>
            </a:outerShdw>
          </a:effectLst>
          <a:uFillTx/>
          <a:latin typeface="+mn-lt"/>
          <a:ea typeface="+mn-ea"/>
          <a:cs typeface="+mn-cs"/>
          <a:sym typeface="Helvetica Neue Light"/>
        </a:defRPr>
      </a:lvl3pPr>
      <a:lvl4pPr marL="0" marR="0" indent="685800" algn="l" defTabSz="587022" rtl="0" latinLnBrk="0">
        <a:lnSpc>
          <a:spcPct val="100000"/>
        </a:lnSpc>
        <a:spcBef>
          <a:spcPts val="0"/>
        </a:spcBef>
        <a:spcAft>
          <a:spcPts val="0"/>
        </a:spcAft>
        <a:buClrTx/>
        <a:buSzTx/>
        <a:buFontTx/>
        <a:buNone/>
        <a:tabLst/>
        <a:defRPr sz="4000" b="0" i="0" u="none" strike="noStrike" cap="none" spc="0" baseline="0">
          <a:ln>
            <a:noFill/>
          </a:ln>
          <a:solidFill>
            <a:srgbClr val="73BFFF"/>
          </a:solidFill>
          <a:effectLst>
            <a:outerShdw blurRad="50800" dist="38100" dir="5400000" rotWithShape="0">
              <a:srgbClr val="000000"/>
            </a:outerShdw>
          </a:effectLst>
          <a:uFillTx/>
          <a:latin typeface="+mn-lt"/>
          <a:ea typeface="+mn-ea"/>
          <a:cs typeface="+mn-cs"/>
          <a:sym typeface="Helvetica Neue Light"/>
        </a:defRPr>
      </a:lvl4pPr>
      <a:lvl5pPr marL="0" marR="0" indent="914400" algn="l" defTabSz="587022" rtl="0" latinLnBrk="0">
        <a:lnSpc>
          <a:spcPct val="100000"/>
        </a:lnSpc>
        <a:spcBef>
          <a:spcPts val="0"/>
        </a:spcBef>
        <a:spcAft>
          <a:spcPts val="0"/>
        </a:spcAft>
        <a:buClrTx/>
        <a:buSzTx/>
        <a:buFontTx/>
        <a:buNone/>
        <a:tabLst/>
        <a:defRPr sz="4000" b="0" i="0" u="none" strike="noStrike" cap="none" spc="0" baseline="0">
          <a:ln>
            <a:noFill/>
          </a:ln>
          <a:solidFill>
            <a:srgbClr val="73BFFF"/>
          </a:solidFill>
          <a:effectLst>
            <a:outerShdw blurRad="50800" dist="38100" dir="5400000" rotWithShape="0">
              <a:srgbClr val="000000"/>
            </a:outerShdw>
          </a:effectLst>
          <a:uFillTx/>
          <a:latin typeface="+mn-lt"/>
          <a:ea typeface="+mn-ea"/>
          <a:cs typeface="+mn-cs"/>
          <a:sym typeface="Helvetica Neue Light"/>
        </a:defRPr>
      </a:lvl5pPr>
      <a:lvl6pPr marL="0" marR="0" indent="1143000" algn="l" defTabSz="587022" rtl="0" latinLnBrk="0">
        <a:lnSpc>
          <a:spcPct val="100000"/>
        </a:lnSpc>
        <a:spcBef>
          <a:spcPts val="0"/>
        </a:spcBef>
        <a:spcAft>
          <a:spcPts val="0"/>
        </a:spcAft>
        <a:buClrTx/>
        <a:buSzTx/>
        <a:buFontTx/>
        <a:buNone/>
        <a:tabLst/>
        <a:defRPr sz="4000" b="0" i="0" u="none" strike="noStrike" cap="none" spc="0" baseline="0">
          <a:ln>
            <a:noFill/>
          </a:ln>
          <a:solidFill>
            <a:srgbClr val="73BFFF"/>
          </a:solidFill>
          <a:effectLst>
            <a:outerShdw blurRad="50800" dist="38100" dir="5400000" rotWithShape="0">
              <a:srgbClr val="000000"/>
            </a:outerShdw>
          </a:effectLst>
          <a:uFillTx/>
          <a:latin typeface="+mn-lt"/>
          <a:ea typeface="+mn-ea"/>
          <a:cs typeface="+mn-cs"/>
          <a:sym typeface="Helvetica Neue Light"/>
        </a:defRPr>
      </a:lvl6pPr>
      <a:lvl7pPr marL="0" marR="0" indent="1371600" algn="l" defTabSz="587022" rtl="0" latinLnBrk="0">
        <a:lnSpc>
          <a:spcPct val="100000"/>
        </a:lnSpc>
        <a:spcBef>
          <a:spcPts val="0"/>
        </a:spcBef>
        <a:spcAft>
          <a:spcPts val="0"/>
        </a:spcAft>
        <a:buClrTx/>
        <a:buSzTx/>
        <a:buFontTx/>
        <a:buNone/>
        <a:tabLst/>
        <a:defRPr sz="4000" b="0" i="0" u="none" strike="noStrike" cap="none" spc="0" baseline="0">
          <a:ln>
            <a:noFill/>
          </a:ln>
          <a:solidFill>
            <a:srgbClr val="73BFFF"/>
          </a:solidFill>
          <a:effectLst>
            <a:outerShdw blurRad="50800" dist="38100" dir="5400000" rotWithShape="0">
              <a:srgbClr val="000000"/>
            </a:outerShdw>
          </a:effectLst>
          <a:uFillTx/>
          <a:latin typeface="+mn-lt"/>
          <a:ea typeface="+mn-ea"/>
          <a:cs typeface="+mn-cs"/>
          <a:sym typeface="Helvetica Neue Light"/>
        </a:defRPr>
      </a:lvl7pPr>
      <a:lvl8pPr marL="0" marR="0" indent="1600200" algn="l" defTabSz="587022" rtl="0" latinLnBrk="0">
        <a:lnSpc>
          <a:spcPct val="100000"/>
        </a:lnSpc>
        <a:spcBef>
          <a:spcPts val="0"/>
        </a:spcBef>
        <a:spcAft>
          <a:spcPts val="0"/>
        </a:spcAft>
        <a:buClrTx/>
        <a:buSzTx/>
        <a:buFontTx/>
        <a:buNone/>
        <a:tabLst/>
        <a:defRPr sz="4000" b="0" i="0" u="none" strike="noStrike" cap="none" spc="0" baseline="0">
          <a:ln>
            <a:noFill/>
          </a:ln>
          <a:solidFill>
            <a:srgbClr val="73BFFF"/>
          </a:solidFill>
          <a:effectLst>
            <a:outerShdw blurRad="50800" dist="38100" dir="5400000" rotWithShape="0">
              <a:srgbClr val="000000"/>
            </a:outerShdw>
          </a:effectLst>
          <a:uFillTx/>
          <a:latin typeface="+mn-lt"/>
          <a:ea typeface="+mn-ea"/>
          <a:cs typeface="+mn-cs"/>
          <a:sym typeface="Helvetica Neue Light"/>
        </a:defRPr>
      </a:lvl8pPr>
      <a:lvl9pPr marL="0" marR="0" indent="1828800" algn="l" defTabSz="587022" rtl="0" latinLnBrk="0">
        <a:lnSpc>
          <a:spcPct val="100000"/>
        </a:lnSpc>
        <a:spcBef>
          <a:spcPts val="0"/>
        </a:spcBef>
        <a:spcAft>
          <a:spcPts val="0"/>
        </a:spcAft>
        <a:buClrTx/>
        <a:buSzTx/>
        <a:buFontTx/>
        <a:buNone/>
        <a:tabLst/>
        <a:defRPr sz="4000" b="0" i="0" u="none" strike="noStrike" cap="none" spc="0" baseline="0">
          <a:ln>
            <a:noFill/>
          </a:ln>
          <a:solidFill>
            <a:srgbClr val="73BFFF"/>
          </a:solidFill>
          <a:effectLst>
            <a:outerShdw blurRad="50800" dist="38100" dir="5400000" rotWithShape="0">
              <a:srgbClr val="000000"/>
            </a:outerShdw>
          </a:effectLst>
          <a:uFillTx/>
          <a:latin typeface="+mn-lt"/>
          <a:ea typeface="+mn-ea"/>
          <a:cs typeface="+mn-cs"/>
          <a:sym typeface="Helvetica Neue Light"/>
        </a:defRPr>
      </a:lvl9pPr>
    </p:bodyStyle>
    <p:otherStyle>
      <a:lvl1pPr marL="0" marR="0" indent="0" algn="r" defTabSz="587022"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Chalkduster"/>
        </a:defRPr>
      </a:lvl1pPr>
      <a:lvl2pPr marL="0" marR="0" indent="228600" algn="r" defTabSz="587022"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Chalkduster"/>
        </a:defRPr>
      </a:lvl2pPr>
      <a:lvl3pPr marL="0" marR="0" indent="457200" algn="r" defTabSz="587022"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Chalkduster"/>
        </a:defRPr>
      </a:lvl3pPr>
      <a:lvl4pPr marL="0" marR="0" indent="685800" algn="r" defTabSz="587022"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Chalkduster"/>
        </a:defRPr>
      </a:lvl4pPr>
      <a:lvl5pPr marL="0" marR="0" indent="914400" algn="r" defTabSz="587022"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Chalkduster"/>
        </a:defRPr>
      </a:lvl5pPr>
      <a:lvl6pPr marL="0" marR="0" indent="1143000" algn="r" defTabSz="587022"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Chalkduster"/>
        </a:defRPr>
      </a:lvl6pPr>
      <a:lvl7pPr marL="0" marR="0" indent="1371600" algn="r" defTabSz="587022"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Chalkduster"/>
        </a:defRPr>
      </a:lvl7pPr>
      <a:lvl8pPr marL="0" marR="0" indent="1600200" algn="r" defTabSz="587022"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Chalkduster"/>
        </a:defRPr>
      </a:lvl8pPr>
      <a:lvl9pPr marL="0" marR="0" indent="1828800" algn="r" defTabSz="587022"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Chalkduster"/>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17.png"/><Relationship Id="rId7" Type="http://schemas.openxmlformats.org/officeDocument/2006/relationships/image" Target="../media/image18.png"/><Relationship Id="rId8" Type="http://schemas.openxmlformats.org/officeDocument/2006/relationships/image" Target="../media/image19.png"/><Relationship Id="rId9" Type="http://schemas.openxmlformats.org/officeDocument/2006/relationships/image" Target="../media/image20.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1.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3.png"/><Relationship Id="rId1" Type="http://schemas.openxmlformats.org/officeDocument/2006/relationships/slideLayout" Target="../slideLayouts/slideLayout1.xml"/><Relationship Id="rId2"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8.png"/><Relationship Id="rId7"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10.png"/><Relationship Id="rId5"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2.png"/><Relationship Id="rId1" Type="http://schemas.openxmlformats.org/officeDocument/2006/relationships/slideLayout" Target="../slideLayouts/slideLayout1.xml"/><Relationship Id="rId2"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3.png"/><Relationship Id="rId3"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imple introduction to quantum mechanics…"/>
          <p:cNvSpPr txBox="1">
            <a:spLocks noGrp="1"/>
          </p:cNvSpPr>
          <p:nvPr>
            <p:ph type="ctrTitle"/>
          </p:nvPr>
        </p:nvSpPr>
        <p:spPr>
          <a:xfrm>
            <a:off x="321332" y="123805"/>
            <a:ext cx="11433389" cy="1828801"/>
          </a:xfrm>
          <a:prstGeom prst="rect">
            <a:avLst/>
          </a:prstGeom>
        </p:spPr>
        <p:txBody>
          <a:bodyPr/>
          <a:lstStyle/>
          <a:p>
            <a:pPr algn="ctr">
              <a:defRPr sz="3600"/>
            </a:pPr>
            <a:r>
              <a:t>Simple introduction to quantum mechanics</a:t>
            </a:r>
          </a:p>
          <a:p>
            <a:pPr>
              <a:defRPr sz="2400"/>
            </a:pPr>
            <a:endParaRPr/>
          </a:p>
          <a:p>
            <a:pPr>
              <a:defRPr sz="2400"/>
            </a:pPr>
            <a:r>
              <a:t>Quantum mechanics tells us that all systems have discrete energy levels.</a:t>
            </a:r>
          </a:p>
        </p:txBody>
      </p:sp>
      <p:sp>
        <p:nvSpPr>
          <p:cNvPr id="22" name="Slide Number"/>
          <p:cNvSpPr txBox="1">
            <a:spLocks noGrp="1"/>
          </p:cNvSpPr>
          <p:nvPr>
            <p:ph type="sldNum" sz="quarter" idx="2"/>
          </p:nvPr>
        </p:nvSpPr>
        <p:spPr>
          <a:xfrm>
            <a:off x="12480326" y="9109748"/>
            <a:ext cx="251115" cy="520047"/>
          </a:xfrm>
          <a:prstGeom prst="rect">
            <a:avLst/>
          </a:prstGeom>
          <a:extLst>
            <a:ext uri="{C572A759-6A51-4108-AA02-DFA0A04FC94B}">
              <ma14:wrappingTextBoxFlag xmlns:ma14="http://schemas.microsoft.com/office/mac/drawingml/2011/main" val="1"/>
            </a:ext>
          </a:extLst>
        </p:spPr>
        <p:txBody>
          <a:bodyPr/>
          <a:lstStyle/>
          <a:p>
            <a:pPr>
              <a:defRPr>
                <a:effectLst/>
              </a:defRPr>
            </a:pPr>
            <a:fld id="{86CB4B4D-7CA3-9044-876B-883B54F8677D}" type="slidenum">
              <a:t>1</a:t>
            </a:fld>
            <a:endParaRPr/>
          </a:p>
        </p:txBody>
      </p:sp>
      <p:grpSp>
        <p:nvGrpSpPr>
          <p:cNvPr id="43" name="Group"/>
          <p:cNvGrpSpPr/>
          <p:nvPr/>
        </p:nvGrpSpPr>
        <p:grpSpPr>
          <a:xfrm>
            <a:off x="74196" y="1846637"/>
            <a:ext cx="2990911" cy="2941515"/>
            <a:chOff x="0" y="0"/>
            <a:chExt cx="2990910" cy="2941513"/>
          </a:xfrm>
        </p:grpSpPr>
        <p:sp>
          <p:nvSpPr>
            <p:cNvPr id="23" name="E2"/>
            <p:cNvSpPr txBox="1"/>
            <p:nvPr/>
          </p:nvSpPr>
          <p:spPr>
            <a:xfrm>
              <a:off x="2641676" y="1396918"/>
              <a:ext cx="349235" cy="481946"/>
            </a:xfrm>
            <a:prstGeom prst="rect">
              <a:avLst/>
            </a:prstGeom>
            <a:noFill/>
            <a:ln w="3175" cap="flat">
              <a:noFill/>
              <a:miter lim="400000"/>
            </a:ln>
            <a:effectLst/>
            <a:extLst>
              <a:ext uri="{C572A759-6A51-4108-AA02-DFA0A04FC94B}">
                <ma14:wrappingTextBoxFlag xmlns:ma14="http://schemas.microsoft.com/office/mac/drawingml/2011/main" val="1"/>
              </a:ext>
            </a:extLst>
          </p:spPr>
          <p:txBody>
            <a:bodyPr wrap="none" lIns="27093" tIns="27093" rIns="27093" bIns="27093" numCol="1" anchor="ctr">
              <a:spAutoFit/>
            </a:bodyPr>
            <a:lstStyle/>
            <a:p>
              <a:r>
                <a:t>E</a:t>
              </a:r>
              <a:r>
                <a:rPr baseline="-5999"/>
                <a:t>2</a:t>
              </a:r>
            </a:p>
          </p:txBody>
        </p:sp>
        <p:sp>
          <p:nvSpPr>
            <p:cNvPr id="24" name="E4"/>
            <p:cNvSpPr txBox="1"/>
            <p:nvPr/>
          </p:nvSpPr>
          <p:spPr>
            <a:xfrm>
              <a:off x="2641676" y="795261"/>
              <a:ext cx="349235" cy="481946"/>
            </a:xfrm>
            <a:prstGeom prst="rect">
              <a:avLst/>
            </a:prstGeom>
            <a:noFill/>
            <a:ln w="3175" cap="flat">
              <a:noFill/>
              <a:miter lim="400000"/>
            </a:ln>
            <a:effectLst/>
            <a:extLst>
              <a:ext uri="{C572A759-6A51-4108-AA02-DFA0A04FC94B}">
                <ma14:wrappingTextBoxFlag xmlns:ma14="http://schemas.microsoft.com/office/mac/drawingml/2011/main" val="1"/>
              </a:ext>
            </a:extLst>
          </p:spPr>
          <p:txBody>
            <a:bodyPr wrap="none" lIns="27093" tIns="27093" rIns="27093" bIns="27093" numCol="1" anchor="ctr">
              <a:spAutoFit/>
            </a:bodyPr>
            <a:lstStyle/>
            <a:p>
              <a:r>
                <a:t>E</a:t>
              </a:r>
              <a:r>
                <a:rPr baseline="-5999"/>
                <a:t>4</a:t>
              </a:r>
            </a:p>
          </p:txBody>
        </p:sp>
        <p:sp>
          <p:nvSpPr>
            <p:cNvPr id="25" name="E5"/>
            <p:cNvSpPr txBox="1"/>
            <p:nvPr/>
          </p:nvSpPr>
          <p:spPr>
            <a:xfrm>
              <a:off x="2641676" y="443429"/>
              <a:ext cx="349235" cy="481946"/>
            </a:xfrm>
            <a:prstGeom prst="rect">
              <a:avLst/>
            </a:prstGeom>
            <a:noFill/>
            <a:ln w="3175" cap="flat">
              <a:noFill/>
              <a:miter lim="400000"/>
            </a:ln>
            <a:effectLst/>
            <a:extLst>
              <a:ext uri="{C572A759-6A51-4108-AA02-DFA0A04FC94B}">
                <ma14:wrappingTextBoxFlag xmlns:ma14="http://schemas.microsoft.com/office/mac/drawingml/2011/main" val="1"/>
              </a:ext>
            </a:extLst>
          </p:spPr>
          <p:txBody>
            <a:bodyPr wrap="none" lIns="27093" tIns="27093" rIns="27093" bIns="27093" numCol="1" anchor="ctr">
              <a:spAutoFit/>
            </a:bodyPr>
            <a:lstStyle/>
            <a:p>
              <a:r>
                <a:t>E</a:t>
              </a:r>
              <a:r>
                <a:rPr baseline="-5999"/>
                <a:t>5</a:t>
              </a:r>
            </a:p>
          </p:txBody>
        </p:sp>
        <p:pic>
          <p:nvPicPr>
            <p:cNvPr id="26" name="Line" descr="Line"/>
            <p:cNvPicPr>
              <a:picLocks/>
            </p:cNvPicPr>
            <p:nvPr/>
          </p:nvPicPr>
          <p:blipFill>
            <a:blip r:embed="rId2">
              <a:extLst/>
            </a:blip>
            <a:stretch>
              <a:fillRect/>
            </a:stretch>
          </p:blipFill>
          <p:spPr>
            <a:xfrm>
              <a:off x="1286344" y="249446"/>
              <a:ext cx="923366" cy="76201"/>
            </a:xfrm>
            <a:prstGeom prst="rect">
              <a:avLst/>
            </a:prstGeom>
            <a:effectLst/>
          </p:spPr>
        </p:pic>
        <p:pic>
          <p:nvPicPr>
            <p:cNvPr id="28" name="Line" descr="Line"/>
            <p:cNvPicPr>
              <a:picLocks/>
            </p:cNvPicPr>
            <p:nvPr/>
          </p:nvPicPr>
          <p:blipFill>
            <a:blip r:embed="rId2">
              <a:extLst/>
            </a:blip>
            <a:stretch>
              <a:fillRect/>
            </a:stretch>
          </p:blipFill>
          <p:spPr>
            <a:xfrm>
              <a:off x="1286344" y="663855"/>
              <a:ext cx="923366" cy="76201"/>
            </a:xfrm>
            <a:prstGeom prst="rect">
              <a:avLst/>
            </a:prstGeom>
            <a:effectLst/>
          </p:spPr>
        </p:pic>
        <p:pic>
          <p:nvPicPr>
            <p:cNvPr id="30" name="Line" descr="Line"/>
            <p:cNvPicPr>
              <a:picLocks/>
            </p:cNvPicPr>
            <p:nvPr/>
          </p:nvPicPr>
          <p:blipFill>
            <a:blip r:embed="rId2">
              <a:extLst/>
            </a:blip>
            <a:stretch>
              <a:fillRect/>
            </a:stretch>
          </p:blipFill>
          <p:spPr>
            <a:xfrm>
              <a:off x="1286344" y="951264"/>
              <a:ext cx="923366" cy="76201"/>
            </a:xfrm>
            <a:prstGeom prst="rect">
              <a:avLst/>
            </a:prstGeom>
            <a:effectLst/>
          </p:spPr>
        </p:pic>
        <p:pic>
          <p:nvPicPr>
            <p:cNvPr id="32" name="Line" descr="Line"/>
            <p:cNvPicPr>
              <a:picLocks/>
            </p:cNvPicPr>
            <p:nvPr/>
          </p:nvPicPr>
          <p:blipFill>
            <a:blip r:embed="rId2">
              <a:extLst/>
            </a:blip>
            <a:stretch>
              <a:fillRect/>
            </a:stretch>
          </p:blipFill>
          <p:spPr>
            <a:xfrm>
              <a:off x="1286344" y="1205264"/>
              <a:ext cx="923366" cy="76201"/>
            </a:xfrm>
            <a:prstGeom prst="rect">
              <a:avLst/>
            </a:prstGeom>
            <a:effectLst/>
          </p:spPr>
        </p:pic>
        <p:pic>
          <p:nvPicPr>
            <p:cNvPr id="34" name="Line" descr="Line"/>
            <p:cNvPicPr>
              <a:picLocks/>
            </p:cNvPicPr>
            <p:nvPr/>
          </p:nvPicPr>
          <p:blipFill>
            <a:blip r:embed="rId2">
              <a:extLst/>
            </a:blip>
            <a:stretch>
              <a:fillRect/>
            </a:stretch>
          </p:blipFill>
          <p:spPr>
            <a:xfrm>
              <a:off x="1286344" y="1653081"/>
              <a:ext cx="923366" cy="76201"/>
            </a:xfrm>
            <a:prstGeom prst="rect">
              <a:avLst/>
            </a:prstGeom>
            <a:effectLst/>
          </p:spPr>
        </p:pic>
        <p:pic>
          <p:nvPicPr>
            <p:cNvPr id="36" name="Line" descr="Line"/>
            <p:cNvPicPr>
              <a:picLocks/>
            </p:cNvPicPr>
            <p:nvPr/>
          </p:nvPicPr>
          <p:blipFill>
            <a:blip r:embed="rId2">
              <a:extLst/>
            </a:blip>
            <a:stretch>
              <a:fillRect/>
            </a:stretch>
          </p:blipFill>
          <p:spPr>
            <a:xfrm>
              <a:off x="1286344" y="2354899"/>
              <a:ext cx="923366" cy="76201"/>
            </a:xfrm>
            <a:prstGeom prst="rect">
              <a:avLst/>
            </a:prstGeom>
            <a:effectLst/>
          </p:spPr>
        </p:pic>
        <p:sp>
          <p:nvSpPr>
            <p:cNvPr id="38" name="Line"/>
            <p:cNvSpPr/>
            <p:nvPr/>
          </p:nvSpPr>
          <p:spPr>
            <a:xfrm flipV="1">
              <a:off x="667757" y="175587"/>
              <a:ext cx="1" cy="2765927"/>
            </a:xfrm>
            <a:prstGeom prst="line">
              <a:avLst/>
            </a:prstGeom>
            <a:noFill/>
            <a:ln w="25400" cap="flat">
              <a:solidFill>
                <a:srgbClr val="FFFFFF"/>
              </a:solidFill>
              <a:prstDash val="solid"/>
              <a:miter lim="400000"/>
              <a:tailEnd type="arrow" w="med" len="med"/>
            </a:ln>
            <a:effectLst/>
          </p:spPr>
          <p:txBody>
            <a:bodyPr wrap="square" lIns="27093" tIns="27093" rIns="27093" bIns="27093" numCol="1" anchor="ctr">
              <a:noAutofit/>
            </a:bodyPr>
            <a:lstStyle/>
            <a:p>
              <a:pPr>
                <a:defRPr sz="3400">
                  <a:solidFill>
                    <a:srgbClr val="FFFFFF"/>
                  </a:solidFill>
                  <a:latin typeface="+mn-lt"/>
                  <a:ea typeface="+mn-ea"/>
                  <a:cs typeface="+mn-cs"/>
                  <a:sym typeface="Helvetica Neue Light"/>
                </a:defRPr>
              </a:pPr>
              <a:endParaRPr/>
            </a:p>
          </p:txBody>
        </p:sp>
        <p:sp>
          <p:nvSpPr>
            <p:cNvPr id="39" name="Energy"/>
            <p:cNvSpPr txBox="1"/>
            <p:nvPr/>
          </p:nvSpPr>
          <p:spPr>
            <a:xfrm rot="16200000">
              <a:off x="-266174" y="1318848"/>
              <a:ext cx="1014293" cy="481946"/>
            </a:xfrm>
            <a:prstGeom prst="rect">
              <a:avLst/>
            </a:prstGeom>
            <a:noFill/>
            <a:ln w="3175" cap="flat">
              <a:noFill/>
              <a:miter lim="400000"/>
            </a:ln>
            <a:effectLst/>
            <a:extLst>
              <a:ext uri="{C572A759-6A51-4108-AA02-DFA0A04FC94B}">
                <ma14:wrappingTextBoxFlag xmlns:ma14="http://schemas.microsoft.com/office/mac/drawingml/2011/main" val="1"/>
              </a:ext>
            </a:extLst>
          </p:spPr>
          <p:txBody>
            <a:bodyPr wrap="none" lIns="27093" tIns="27093" rIns="27093" bIns="27093" numCol="1" anchor="ctr">
              <a:spAutoFit/>
            </a:bodyPr>
            <a:lstStyle/>
            <a:p>
              <a:r>
                <a:t>Energy</a:t>
              </a:r>
            </a:p>
          </p:txBody>
        </p:sp>
        <p:sp>
          <p:nvSpPr>
            <p:cNvPr id="40" name="E3"/>
            <p:cNvSpPr txBox="1"/>
            <p:nvPr/>
          </p:nvSpPr>
          <p:spPr>
            <a:xfrm>
              <a:off x="2641676" y="1037608"/>
              <a:ext cx="349235" cy="481946"/>
            </a:xfrm>
            <a:prstGeom prst="rect">
              <a:avLst/>
            </a:prstGeom>
            <a:noFill/>
            <a:ln w="3175" cap="flat">
              <a:noFill/>
              <a:miter lim="400000"/>
            </a:ln>
            <a:effectLst/>
            <a:extLst>
              <a:ext uri="{C572A759-6A51-4108-AA02-DFA0A04FC94B}">
                <ma14:wrappingTextBoxFlag xmlns:ma14="http://schemas.microsoft.com/office/mac/drawingml/2011/main" val="1"/>
              </a:ext>
            </a:extLst>
          </p:spPr>
          <p:txBody>
            <a:bodyPr wrap="none" lIns="27093" tIns="27093" rIns="27093" bIns="27093" numCol="1" anchor="ctr">
              <a:spAutoFit/>
            </a:bodyPr>
            <a:lstStyle/>
            <a:p>
              <a:r>
                <a:t>E</a:t>
              </a:r>
              <a:r>
                <a:rPr baseline="-5999"/>
                <a:t>3</a:t>
              </a:r>
            </a:p>
          </p:txBody>
        </p:sp>
        <p:sp>
          <p:nvSpPr>
            <p:cNvPr id="41" name="E6"/>
            <p:cNvSpPr txBox="1"/>
            <p:nvPr/>
          </p:nvSpPr>
          <p:spPr>
            <a:xfrm>
              <a:off x="2641676" y="-1"/>
              <a:ext cx="349235" cy="481947"/>
            </a:xfrm>
            <a:prstGeom prst="rect">
              <a:avLst/>
            </a:prstGeom>
            <a:noFill/>
            <a:ln w="3175" cap="flat">
              <a:noFill/>
              <a:miter lim="400000"/>
            </a:ln>
            <a:effectLst/>
            <a:extLst>
              <a:ext uri="{C572A759-6A51-4108-AA02-DFA0A04FC94B}">
                <ma14:wrappingTextBoxFlag xmlns:ma14="http://schemas.microsoft.com/office/mac/drawingml/2011/main" val="1"/>
              </a:ext>
            </a:extLst>
          </p:spPr>
          <p:txBody>
            <a:bodyPr wrap="none" lIns="27093" tIns="27093" rIns="27093" bIns="27093" numCol="1" anchor="ctr">
              <a:spAutoFit/>
            </a:bodyPr>
            <a:lstStyle/>
            <a:p>
              <a:r>
                <a:t>E</a:t>
              </a:r>
              <a:r>
                <a:rPr baseline="-5999"/>
                <a:t>6</a:t>
              </a:r>
            </a:p>
          </p:txBody>
        </p:sp>
        <p:sp>
          <p:nvSpPr>
            <p:cNvPr id="42" name="E1"/>
            <p:cNvSpPr txBox="1"/>
            <p:nvPr/>
          </p:nvSpPr>
          <p:spPr>
            <a:xfrm>
              <a:off x="2641676" y="2075218"/>
              <a:ext cx="349235" cy="481946"/>
            </a:xfrm>
            <a:prstGeom prst="rect">
              <a:avLst/>
            </a:prstGeom>
            <a:noFill/>
            <a:ln w="3175" cap="flat">
              <a:noFill/>
              <a:miter lim="400000"/>
            </a:ln>
            <a:effectLst/>
            <a:extLst>
              <a:ext uri="{C572A759-6A51-4108-AA02-DFA0A04FC94B}">
                <ma14:wrappingTextBoxFlag xmlns:ma14="http://schemas.microsoft.com/office/mac/drawingml/2011/main" val="1"/>
              </a:ext>
            </a:extLst>
          </p:spPr>
          <p:txBody>
            <a:bodyPr wrap="none" lIns="27093" tIns="27093" rIns="27093" bIns="27093" numCol="1" anchor="ctr">
              <a:spAutoFit/>
            </a:bodyPr>
            <a:lstStyle/>
            <a:p>
              <a:r>
                <a:t>E</a:t>
              </a:r>
              <a:r>
                <a:rPr baseline="-5999"/>
                <a:t>1</a:t>
              </a:r>
            </a:p>
          </p:txBody>
        </p:sp>
      </p:grpSp>
      <p:sp>
        <p:nvSpPr>
          <p:cNvPr id="44" name="levels indexed by an integer,…"/>
          <p:cNvSpPr txBox="1"/>
          <p:nvPr/>
        </p:nvSpPr>
        <p:spPr>
          <a:xfrm>
            <a:off x="1294357" y="4600155"/>
            <a:ext cx="3192266" cy="686156"/>
          </a:xfrm>
          <a:prstGeom prst="rect">
            <a:avLst/>
          </a:prstGeom>
          <a:ln w="3175">
            <a:miter lim="400000"/>
          </a:ln>
          <a:extLst>
            <a:ext uri="{C572A759-6A51-4108-AA02-DFA0A04FC94B}">
              <ma14:wrappingTextBoxFlag xmlns:ma14="http://schemas.microsoft.com/office/mac/drawingml/2011/main" val="1"/>
            </a:ext>
          </a:extLst>
        </p:spPr>
        <p:txBody>
          <a:bodyPr wrap="none" lIns="27093" tIns="27093" rIns="27093" bIns="27093" anchor="ctr">
            <a:spAutoFit/>
          </a:bodyPr>
          <a:lstStyle/>
          <a:p>
            <a:pPr>
              <a:defRPr sz="1800"/>
            </a:pPr>
            <a:r>
              <a:t>levels indexed by an integer, </a:t>
            </a:r>
          </a:p>
          <a:p>
            <a:pPr>
              <a:defRPr sz="1800"/>
            </a:pPr>
            <a:r>
              <a:t>called a quantum number</a:t>
            </a:r>
          </a:p>
        </p:txBody>
      </p:sp>
      <p:sp>
        <p:nvSpPr>
          <p:cNvPr id="45" name="The values of the energy levels are obtained by solving the Schrodinger equation HΨ=EΨ…"/>
          <p:cNvSpPr txBox="1"/>
          <p:nvPr/>
        </p:nvSpPr>
        <p:spPr>
          <a:xfrm>
            <a:off x="4488338" y="1693375"/>
            <a:ext cx="8002981" cy="3504546"/>
          </a:xfrm>
          <a:prstGeom prst="rect">
            <a:avLst/>
          </a:prstGeom>
          <a:ln w="3175">
            <a:miter lim="400000"/>
          </a:ln>
          <a:extLst>
            <a:ext uri="{C572A759-6A51-4108-AA02-DFA0A04FC94B}">
              <ma14:wrappingTextBoxFlag xmlns:ma14="http://schemas.microsoft.com/office/mac/drawingml/2011/main" val="1"/>
            </a:ext>
          </a:extLst>
        </p:spPr>
        <p:txBody>
          <a:bodyPr lIns="27093" tIns="27093" rIns="27093" bIns="27093">
            <a:spAutoFit/>
          </a:bodyPr>
          <a:lstStyle/>
          <a:p>
            <a:pPr algn="l"/>
            <a:r>
              <a:t>The values of the energy levels are obtained by solving the Schrodinger equation HΨ=EΨ</a:t>
            </a:r>
          </a:p>
          <a:p>
            <a:pPr algn="l"/>
            <a:r>
              <a:t>As is typical of physics, this is a differential equation</a:t>
            </a:r>
          </a:p>
          <a:p>
            <a:pPr algn="l"/>
            <a:endParaRPr/>
          </a:p>
          <a:p>
            <a:pPr algn="l"/>
            <a:r>
              <a:t>Here, H is the “Hamiltonian”, a mathematical “operator” which represents the total energy, the sum of the kinetic energy and the potential energy (H=T +V) (where T stands for the kinetic energy</a:t>
            </a:r>
          </a:p>
        </p:txBody>
      </p:sp>
      <p:sp>
        <p:nvSpPr>
          <p:cNvPr id="46" name="Ψ is the so-called “wavefunction”, a function of the coordinates: Ψ(x)…"/>
          <p:cNvSpPr txBox="1"/>
          <p:nvPr/>
        </p:nvSpPr>
        <p:spPr>
          <a:xfrm>
            <a:off x="522634" y="5613727"/>
            <a:ext cx="11959532" cy="1777346"/>
          </a:xfrm>
          <a:prstGeom prst="rect">
            <a:avLst/>
          </a:prstGeom>
          <a:ln w="3175">
            <a:miter lim="400000"/>
          </a:ln>
          <a:extLst>
            <a:ext uri="{C572A759-6A51-4108-AA02-DFA0A04FC94B}">
              <ma14:wrappingTextBoxFlag xmlns:ma14="http://schemas.microsoft.com/office/mac/drawingml/2011/main" val="1"/>
            </a:ext>
          </a:extLst>
        </p:spPr>
        <p:txBody>
          <a:bodyPr lIns="27093" tIns="27093" rIns="27093" bIns="27093" anchor="ctr">
            <a:spAutoFit/>
          </a:bodyPr>
          <a:lstStyle/>
          <a:p>
            <a:pPr algn="l"/>
            <a:r>
              <a:t>Ψ is the so-called “wavefunction”, a function of the coordinates: Ψ(x)</a:t>
            </a:r>
          </a:p>
          <a:p>
            <a:pPr algn="l"/>
            <a:endParaRPr/>
          </a:p>
          <a:p>
            <a:pPr algn="l"/>
            <a:r>
              <a:t>The square of Ψ corresponds to the probability that the particle (electron, argon atom, whatever) will be a position x.  </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Rectangle"/>
          <p:cNvSpPr/>
          <p:nvPr/>
        </p:nvSpPr>
        <p:spPr>
          <a:xfrm>
            <a:off x="495300" y="3592115"/>
            <a:ext cx="2369047" cy="568773"/>
          </a:xfrm>
          <a:prstGeom prst="rect">
            <a:avLst/>
          </a:prstGeom>
          <a:blipFill>
            <a:blip r:embed="rId2"/>
          </a:blipFill>
          <a:ln w="3175">
            <a:miter lim="400000"/>
          </a:ln>
        </p:spPr>
        <p:txBody>
          <a:bodyPr lIns="27093" tIns="27093" rIns="27093" bIns="27093" anchor="ctr"/>
          <a:lstStyle/>
          <a:p>
            <a:pPr>
              <a:defRPr sz="3400">
                <a:solidFill>
                  <a:srgbClr val="FFFFFF"/>
                </a:solidFill>
                <a:latin typeface="+mn-lt"/>
                <a:ea typeface="+mn-ea"/>
                <a:cs typeface="+mn-cs"/>
                <a:sym typeface="Helvetica Neue Light"/>
              </a:defRPr>
            </a:pPr>
            <a:endParaRPr/>
          </a:p>
        </p:txBody>
      </p:sp>
      <p:sp>
        <p:nvSpPr>
          <p:cNvPr id="126" name="Here are the energy levels of the harmonic oscillator superposed on the harmonic oscillator potential.  Note that the lowest level is only ½h𝝂 above the bottom of the well.  [I think Fig. 1.6 of the book is incorrect, because it shows the n=0 level to be about h𝝂  (not ½h𝝂) above]."/>
          <p:cNvSpPr txBox="1"/>
          <p:nvPr/>
        </p:nvSpPr>
        <p:spPr>
          <a:xfrm>
            <a:off x="532148" y="141704"/>
            <a:ext cx="7281858" cy="3674264"/>
          </a:xfrm>
          <a:prstGeom prst="rect">
            <a:avLst/>
          </a:prstGeom>
          <a:ln w="3175">
            <a:miter lim="400000"/>
          </a:ln>
          <a:extLst>
            <a:ext uri="{C572A759-6A51-4108-AA02-DFA0A04FC94B}">
              <ma14:wrappingTextBoxFlag xmlns:ma14="http://schemas.microsoft.com/office/mac/drawingml/2011/main" val="1"/>
            </a:ext>
          </a:extLst>
        </p:spPr>
        <p:txBody>
          <a:bodyPr lIns="27093" tIns="27093" rIns="27093" bIns="27093">
            <a:spAutoFit/>
          </a:bodyPr>
          <a:lstStyle/>
          <a:p>
            <a:pPr algn="l"/>
            <a:r>
              <a:t>Here are the energy levels of the harmonic oscillator superposed on the harmonic oscillator potential.  Note that the lowest level is only ½</a:t>
            </a:r>
            <a:r>
              <a:rPr>
                <a:latin typeface="Chalkboard SE Bold"/>
                <a:ea typeface="Chalkboard SE Bold"/>
                <a:cs typeface="Chalkboard SE Bold"/>
                <a:sym typeface="Chalkboard SE Bold"/>
              </a:rPr>
              <a:t>h𝝂</a:t>
            </a:r>
            <a:r>
              <a:rPr>
                <a:latin typeface="小塚明朝 Pr6N B"/>
                <a:ea typeface="小塚明朝 Pr6N B"/>
                <a:cs typeface="小塚明朝 Pr6N B"/>
                <a:sym typeface="小塚明朝 Pr6N B"/>
              </a:rPr>
              <a:t> </a:t>
            </a:r>
            <a:r>
              <a:t>above the bottom of the well.  </a:t>
            </a:r>
            <a:r>
              <a:rPr>
                <a:solidFill>
                  <a:schemeClr val="accent5">
                    <a:hueOff val="-444211"/>
                    <a:satOff val="-14915"/>
                    <a:lumOff val="22857"/>
                  </a:schemeClr>
                </a:solidFill>
              </a:rPr>
              <a:t>[I</a:t>
            </a:r>
            <a:r>
              <a:rPr>
                <a:solidFill>
                  <a:schemeClr val="accent4"/>
                </a:solidFill>
              </a:rPr>
              <a:t> think Fig. 1.6 of the book is incorrect, because it shows the n=0 level to be about </a:t>
            </a:r>
            <a:r>
              <a:rPr>
                <a:solidFill>
                  <a:schemeClr val="accent4"/>
                </a:solidFill>
                <a:latin typeface="Chalkboard SE Bold"/>
                <a:ea typeface="Chalkboard SE Bold"/>
                <a:cs typeface="Chalkboard SE Bold"/>
                <a:sym typeface="Chalkboard SE Bold"/>
              </a:rPr>
              <a:t>h𝝂</a:t>
            </a:r>
            <a:r>
              <a:rPr>
                <a:solidFill>
                  <a:schemeClr val="accent4"/>
                </a:solidFill>
                <a:latin typeface="小塚明朝 Pr6N B"/>
                <a:ea typeface="小塚明朝 Pr6N B"/>
                <a:cs typeface="小塚明朝 Pr6N B"/>
                <a:sym typeface="小塚明朝 Pr6N B"/>
              </a:rPr>
              <a:t> </a:t>
            </a:r>
            <a:r>
              <a:rPr>
                <a:solidFill>
                  <a:schemeClr val="accent4"/>
                </a:solidFill>
              </a:rPr>
              <a:t> (not ½h𝝂) above]</a:t>
            </a:r>
            <a:r>
              <a:t>.</a:t>
            </a:r>
          </a:p>
        </p:txBody>
      </p:sp>
      <p:grpSp>
        <p:nvGrpSpPr>
          <p:cNvPr id="143" name="Group"/>
          <p:cNvGrpSpPr/>
          <p:nvPr/>
        </p:nvGrpSpPr>
        <p:grpSpPr>
          <a:xfrm>
            <a:off x="8450853" y="508016"/>
            <a:ext cx="2447223" cy="1679722"/>
            <a:chOff x="0" y="0"/>
            <a:chExt cx="2447221" cy="1679720"/>
          </a:xfrm>
        </p:grpSpPr>
        <p:sp>
          <p:nvSpPr>
            <p:cNvPr id="127" name="Line"/>
            <p:cNvSpPr/>
            <p:nvPr/>
          </p:nvSpPr>
          <p:spPr>
            <a:xfrm>
              <a:off x="0" y="1258408"/>
              <a:ext cx="2172194" cy="1"/>
            </a:xfrm>
            <a:prstGeom prst="line">
              <a:avLst/>
            </a:prstGeom>
            <a:noFill/>
            <a:ln w="25400" cap="flat">
              <a:solidFill>
                <a:srgbClr val="FFFFFF"/>
              </a:solidFill>
              <a:prstDash val="solid"/>
              <a:miter lim="400000"/>
              <a:tailEnd type="arrow" w="med" len="med"/>
            </a:ln>
            <a:effectLst/>
          </p:spPr>
          <p:txBody>
            <a:bodyPr wrap="square" lIns="27093" tIns="27093" rIns="27093" bIns="27093" numCol="1" anchor="ctr">
              <a:noAutofit/>
            </a:bodyPr>
            <a:lstStyle/>
            <a:p>
              <a:pPr>
                <a:defRPr sz="3400">
                  <a:solidFill>
                    <a:srgbClr val="FFFFFF"/>
                  </a:solidFill>
                  <a:latin typeface="+mn-lt"/>
                  <a:ea typeface="+mn-ea"/>
                  <a:cs typeface="+mn-cs"/>
                  <a:sym typeface="Helvetica Neue Light"/>
                </a:defRPr>
              </a:pPr>
              <a:endParaRPr/>
            </a:p>
          </p:txBody>
        </p:sp>
        <p:sp>
          <p:nvSpPr>
            <p:cNvPr id="128" name="x"/>
            <p:cNvSpPr txBox="1"/>
            <p:nvPr/>
          </p:nvSpPr>
          <p:spPr>
            <a:xfrm>
              <a:off x="2210590" y="966635"/>
              <a:ext cx="236632" cy="481946"/>
            </a:xfrm>
            <a:prstGeom prst="rect">
              <a:avLst/>
            </a:prstGeom>
            <a:noFill/>
            <a:ln w="3175" cap="flat">
              <a:noFill/>
              <a:miter lim="400000"/>
            </a:ln>
            <a:effectLst/>
            <a:extLst>
              <a:ext uri="{C572A759-6A51-4108-AA02-DFA0A04FC94B}">
                <ma14:wrappingTextBoxFlag xmlns:ma14="http://schemas.microsoft.com/office/mac/drawingml/2011/main" val="1"/>
              </a:ext>
            </a:extLst>
          </p:spPr>
          <p:txBody>
            <a:bodyPr wrap="none" lIns="27093" tIns="27093" rIns="27093" bIns="27093" numCol="1" anchor="ctr">
              <a:spAutoFit/>
            </a:bodyPr>
            <a:lstStyle/>
            <a:p>
              <a:r>
                <a:t>x</a:t>
              </a:r>
            </a:p>
          </p:txBody>
        </p:sp>
        <p:sp>
          <p:nvSpPr>
            <p:cNvPr id="129" name="xo"/>
            <p:cNvSpPr txBox="1"/>
            <p:nvPr/>
          </p:nvSpPr>
          <p:spPr>
            <a:xfrm>
              <a:off x="917002" y="1197775"/>
              <a:ext cx="335650" cy="481946"/>
            </a:xfrm>
            <a:prstGeom prst="rect">
              <a:avLst/>
            </a:prstGeom>
            <a:noFill/>
            <a:ln w="3175" cap="flat">
              <a:noFill/>
              <a:miter lim="400000"/>
            </a:ln>
            <a:effectLst/>
            <a:extLst>
              <a:ext uri="{C572A759-6A51-4108-AA02-DFA0A04FC94B}">
                <ma14:wrappingTextBoxFlag xmlns:ma14="http://schemas.microsoft.com/office/mac/drawingml/2011/main" val="1"/>
              </a:ext>
            </a:extLst>
          </p:spPr>
          <p:txBody>
            <a:bodyPr wrap="none" lIns="27093" tIns="27093" rIns="27093" bIns="27093" numCol="1" anchor="ctr">
              <a:spAutoFit/>
            </a:bodyPr>
            <a:lstStyle/>
            <a:p>
              <a:r>
                <a:t>x</a:t>
              </a:r>
              <a:r>
                <a:rPr baseline="-5999"/>
                <a:t>o</a:t>
              </a:r>
            </a:p>
          </p:txBody>
        </p:sp>
        <p:pic>
          <p:nvPicPr>
            <p:cNvPr id="130" name="pasted-image.pdf" descr="pasted-image.pdf"/>
            <p:cNvPicPr>
              <a:picLocks noChangeAspect="1"/>
            </p:cNvPicPr>
            <p:nvPr/>
          </p:nvPicPr>
          <p:blipFill>
            <a:blip r:embed="rId3">
              <a:extLst/>
            </a:blip>
            <a:stretch>
              <a:fillRect/>
            </a:stretch>
          </p:blipFill>
          <p:spPr>
            <a:xfrm>
              <a:off x="140740" y="0"/>
              <a:ext cx="1888174" cy="1260554"/>
            </a:xfrm>
            <a:prstGeom prst="rect">
              <a:avLst/>
            </a:prstGeom>
            <a:ln w="3175" cap="flat">
              <a:noFill/>
              <a:miter lim="400000"/>
            </a:ln>
            <a:effectLst/>
          </p:spPr>
        </p:pic>
        <p:pic>
          <p:nvPicPr>
            <p:cNvPr id="131" name="Line" descr="Line"/>
            <p:cNvPicPr>
              <a:picLocks/>
            </p:cNvPicPr>
            <p:nvPr/>
          </p:nvPicPr>
          <p:blipFill>
            <a:blip r:embed="rId4">
              <a:extLst/>
            </a:blip>
            <a:stretch>
              <a:fillRect/>
            </a:stretch>
          </p:blipFill>
          <p:spPr>
            <a:xfrm>
              <a:off x="749309" y="1124578"/>
              <a:ext cx="671558" cy="25401"/>
            </a:xfrm>
            <a:prstGeom prst="rect">
              <a:avLst/>
            </a:prstGeom>
            <a:effectLst/>
          </p:spPr>
        </p:pic>
        <p:pic>
          <p:nvPicPr>
            <p:cNvPr id="133" name="Line" descr="Line"/>
            <p:cNvPicPr>
              <a:picLocks/>
            </p:cNvPicPr>
            <p:nvPr/>
          </p:nvPicPr>
          <p:blipFill>
            <a:blip r:embed="rId5">
              <a:extLst/>
            </a:blip>
            <a:stretch>
              <a:fillRect/>
            </a:stretch>
          </p:blipFill>
          <p:spPr>
            <a:xfrm>
              <a:off x="622309" y="899034"/>
              <a:ext cx="948604" cy="25401"/>
            </a:xfrm>
            <a:prstGeom prst="rect">
              <a:avLst/>
            </a:prstGeom>
            <a:effectLst/>
          </p:spPr>
        </p:pic>
        <p:pic>
          <p:nvPicPr>
            <p:cNvPr id="135" name="Line" descr="Line"/>
            <p:cNvPicPr>
              <a:picLocks/>
            </p:cNvPicPr>
            <p:nvPr/>
          </p:nvPicPr>
          <p:blipFill>
            <a:blip r:embed="rId6">
              <a:extLst/>
            </a:blip>
            <a:stretch>
              <a:fillRect/>
            </a:stretch>
          </p:blipFill>
          <p:spPr>
            <a:xfrm>
              <a:off x="472263" y="673489"/>
              <a:ext cx="1248696" cy="25401"/>
            </a:xfrm>
            <a:prstGeom prst="rect">
              <a:avLst/>
            </a:prstGeom>
            <a:effectLst/>
          </p:spPr>
        </p:pic>
        <p:pic>
          <p:nvPicPr>
            <p:cNvPr id="137" name="Line" descr="Line"/>
            <p:cNvPicPr>
              <a:picLocks/>
            </p:cNvPicPr>
            <p:nvPr/>
          </p:nvPicPr>
          <p:blipFill>
            <a:blip r:embed="rId7">
              <a:extLst/>
            </a:blip>
            <a:stretch>
              <a:fillRect/>
            </a:stretch>
          </p:blipFill>
          <p:spPr>
            <a:xfrm>
              <a:off x="337040" y="447945"/>
              <a:ext cx="1496095" cy="25401"/>
            </a:xfrm>
            <a:prstGeom prst="rect">
              <a:avLst/>
            </a:prstGeom>
            <a:effectLst/>
          </p:spPr>
        </p:pic>
        <p:sp>
          <p:nvSpPr>
            <p:cNvPr id="139" name="n=0"/>
            <p:cNvSpPr txBox="1"/>
            <p:nvPr/>
          </p:nvSpPr>
          <p:spPr>
            <a:xfrm>
              <a:off x="141514" y="896305"/>
              <a:ext cx="544464" cy="481946"/>
            </a:xfrm>
            <a:prstGeom prst="rect">
              <a:avLst/>
            </a:prstGeom>
            <a:noFill/>
            <a:ln w="3175" cap="flat">
              <a:noFill/>
              <a:miter lim="400000"/>
            </a:ln>
            <a:effectLst/>
            <a:extLst>
              <a:ext uri="{C572A759-6A51-4108-AA02-DFA0A04FC94B}">
                <ma14:wrappingTextBoxFlag xmlns:ma14="http://schemas.microsoft.com/office/mac/drawingml/2011/main" val="1"/>
              </a:ext>
            </a:extLst>
          </p:spPr>
          <p:txBody>
            <a:bodyPr wrap="none" lIns="27093" tIns="27093" rIns="27093" bIns="27093" numCol="1" anchor="ctr">
              <a:spAutoFit/>
            </a:bodyPr>
            <a:lstStyle>
              <a:lvl1pPr algn="l">
                <a:defRPr>
                  <a:solidFill>
                    <a:schemeClr val="accent4"/>
                  </a:solidFill>
                </a:defRPr>
              </a:lvl1pPr>
            </a:lstStyle>
            <a:p>
              <a:pPr>
                <a:defRPr>
                  <a:solidFill>
                    <a:srgbClr val="FFFED5"/>
                  </a:solidFill>
                </a:defRPr>
              </a:pPr>
              <a:r>
                <a:rPr>
                  <a:solidFill>
                    <a:schemeClr val="accent4"/>
                  </a:solidFill>
                </a:rPr>
                <a:t>n=0</a:t>
              </a:r>
            </a:p>
          </p:txBody>
        </p:sp>
        <p:sp>
          <p:nvSpPr>
            <p:cNvPr id="140" name="1"/>
            <p:cNvSpPr txBox="1"/>
            <p:nvPr/>
          </p:nvSpPr>
          <p:spPr>
            <a:xfrm>
              <a:off x="293578" y="673490"/>
              <a:ext cx="240337" cy="481946"/>
            </a:xfrm>
            <a:prstGeom prst="rect">
              <a:avLst/>
            </a:prstGeom>
            <a:noFill/>
            <a:ln w="3175" cap="flat">
              <a:noFill/>
              <a:miter lim="400000"/>
            </a:ln>
            <a:effectLst/>
            <a:extLst>
              <a:ext uri="{C572A759-6A51-4108-AA02-DFA0A04FC94B}">
                <ma14:wrappingTextBoxFlag xmlns:ma14="http://schemas.microsoft.com/office/mac/drawingml/2011/main" val="1"/>
              </a:ext>
            </a:extLst>
          </p:spPr>
          <p:txBody>
            <a:bodyPr wrap="none" lIns="27093" tIns="27093" rIns="27093" bIns="27093" numCol="1" anchor="ctr">
              <a:spAutoFit/>
            </a:bodyPr>
            <a:lstStyle>
              <a:lvl1pPr algn="l">
                <a:defRPr>
                  <a:solidFill>
                    <a:schemeClr val="accent4"/>
                  </a:solidFill>
                </a:defRPr>
              </a:lvl1pPr>
            </a:lstStyle>
            <a:p>
              <a:pPr>
                <a:defRPr>
                  <a:solidFill>
                    <a:srgbClr val="FFFED5"/>
                  </a:solidFill>
                </a:defRPr>
              </a:pPr>
              <a:r>
                <a:rPr>
                  <a:solidFill>
                    <a:schemeClr val="accent4"/>
                  </a:solidFill>
                </a:rPr>
                <a:t>1</a:t>
              </a:r>
            </a:p>
          </p:txBody>
        </p:sp>
        <p:sp>
          <p:nvSpPr>
            <p:cNvPr id="141" name="2"/>
            <p:cNvSpPr txBox="1"/>
            <p:nvPr/>
          </p:nvSpPr>
          <p:spPr>
            <a:xfrm>
              <a:off x="191978" y="445217"/>
              <a:ext cx="240337" cy="481946"/>
            </a:xfrm>
            <a:prstGeom prst="rect">
              <a:avLst/>
            </a:prstGeom>
            <a:noFill/>
            <a:ln w="3175" cap="flat">
              <a:noFill/>
              <a:miter lim="400000"/>
            </a:ln>
            <a:effectLst/>
            <a:extLst>
              <a:ext uri="{C572A759-6A51-4108-AA02-DFA0A04FC94B}">
                <ma14:wrappingTextBoxFlag xmlns:ma14="http://schemas.microsoft.com/office/mac/drawingml/2011/main" val="1"/>
              </a:ext>
            </a:extLst>
          </p:spPr>
          <p:txBody>
            <a:bodyPr wrap="none" lIns="27093" tIns="27093" rIns="27093" bIns="27093" numCol="1" anchor="ctr">
              <a:spAutoFit/>
            </a:bodyPr>
            <a:lstStyle>
              <a:lvl1pPr algn="l">
                <a:defRPr>
                  <a:solidFill>
                    <a:schemeClr val="accent4"/>
                  </a:solidFill>
                </a:defRPr>
              </a:lvl1pPr>
            </a:lstStyle>
            <a:p>
              <a:pPr>
                <a:defRPr>
                  <a:solidFill>
                    <a:srgbClr val="FFFED5"/>
                  </a:solidFill>
                </a:defRPr>
              </a:pPr>
              <a:r>
                <a:rPr>
                  <a:solidFill>
                    <a:schemeClr val="accent4"/>
                  </a:solidFill>
                </a:rPr>
                <a:t>2</a:t>
              </a:r>
            </a:p>
          </p:txBody>
        </p:sp>
        <p:sp>
          <p:nvSpPr>
            <p:cNvPr id="142" name="3"/>
            <p:cNvSpPr txBox="1"/>
            <p:nvPr/>
          </p:nvSpPr>
          <p:spPr>
            <a:xfrm>
              <a:off x="90378" y="216944"/>
              <a:ext cx="240337" cy="481947"/>
            </a:xfrm>
            <a:prstGeom prst="rect">
              <a:avLst/>
            </a:prstGeom>
            <a:noFill/>
            <a:ln w="3175" cap="flat">
              <a:noFill/>
              <a:miter lim="400000"/>
            </a:ln>
            <a:effectLst/>
            <a:extLst>
              <a:ext uri="{C572A759-6A51-4108-AA02-DFA0A04FC94B}">
                <ma14:wrappingTextBoxFlag xmlns:ma14="http://schemas.microsoft.com/office/mac/drawingml/2011/main" val="1"/>
              </a:ext>
            </a:extLst>
          </p:spPr>
          <p:txBody>
            <a:bodyPr wrap="none" lIns="27093" tIns="27093" rIns="27093" bIns="27093" numCol="1" anchor="ctr">
              <a:spAutoFit/>
            </a:bodyPr>
            <a:lstStyle>
              <a:lvl1pPr algn="l">
                <a:defRPr>
                  <a:solidFill>
                    <a:schemeClr val="accent4"/>
                  </a:solidFill>
                </a:defRPr>
              </a:lvl1pPr>
            </a:lstStyle>
            <a:p>
              <a:pPr>
                <a:defRPr>
                  <a:solidFill>
                    <a:srgbClr val="FFFED5"/>
                  </a:solidFill>
                </a:defRPr>
              </a:pPr>
              <a:r>
                <a:rPr>
                  <a:solidFill>
                    <a:schemeClr val="accent4"/>
                  </a:solidFill>
                </a:rPr>
                <a:t>3</a:t>
              </a:r>
            </a:p>
          </p:txBody>
        </p:sp>
      </p:grpSp>
      <p:sp>
        <p:nvSpPr>
          <p:cNvPr id="144" name="Rigid Rotator"/>
          <p:cNvSpPr txBox="1"/>
          <p:nvPr/>
        </p:nvSpPr>
        <p:spPr>
          <a:xfrm>
            <a:off x="794540" y="3569027"/>
            <a:ext cx="1862682" cy="481946"/>
          </a:xfrm>
          <a:prstGeom prst="rect">
            <a:avLst/>
          </a:prstGeom>
          <a:ln w="3175">
            <a:miter lim="400000"/>
          </a:ln>
          <a:extLst>
            <a:ext uri="{C572A759-6A51-4108-AA02-DFA0A04FC94B}">
              <ma14:wrappingTextBoxFlag xmlns:ma14="http://schemas.microsoft.com/office/mac/drawingml/2011/main" val="1"/>
            </a:ext>
          </a:extLst>
        </p:spPr>
        <p:txBody>
          <a:bodyPr wrap="none" lIns="27093" tIns="27093" rIns="27093" bIns="27093" anchor="ctr">
            <a:spAutoFit/>
          </a:bodyPr>
          <a:lstStyle>
            <a:lvl1pPr algn="l"/>
          </a:lstStyle>
          <a:p>
            <a:r>
              <a:t>Rigid Rotator</a:t>
            </a:r>
          </a:p>
        </p:txBody>
      </p:sp>
      <p:sp>
        <p:nvSpPr>
          <p:cNvPr id="145" name="The rigid rotator is an excellent model for the rotation of molecules (it’s only a model because a real molecule stretches as it rotates faster).  The rigid rotator is well described in Sec. 1-8 of the text.  The energy levels are proportional to the square of the total angular momentum J…"/>
          <p:cNvSpPr txBox="1"/>
          <p:nvPr/>
        </p:nvSpPr>
        <p:spPr>
          <a:xfrm>
            <a:off x="552300" y="4254827"/>
            <a:ext cx="11520688" cy="4668905"/>
          </a:xfrm>
          <a:prstGeom prst="rect">
            <a:avLst/>
          </a:prstGeom>
          <a:ln w="3175">
            <a:miter lim="400000"/>
          </a:ln>
          <a:extLst>
            <a:ext uri="{C572A759-6A51-4108-AA02-DFA0A04FC94B}">
              <ma14:wrappingTextBoxFlag xmlns:ma14="http://schemas.microsoft.com/office/mac/drawingml/2011/main" val="1"/>
            </a:ext>
          </a:extLst>
        </p:spPr>
        <p:txBody>
          <a:bodyPr lIns="27093" tIns="27093" rIns="27093" bIns="27093">
            <a:spAutoFit/>
          </a:bodyPr>
          <a:lstStyle/>
          <a:p>
            <a:pPr algn="l"/>
            <a:r>
              <a:t>The rigid rotator is an excellent model for the rotation of molecules (it’s only a model because a real molecule stretches as it rotates faster).  The rigid rotator is well described in Sec. 1-8 of the text.  The energy levels are proportional to the square of the total angular momentum J</a:t>
            </a:r>
          </a:p>
          <a:p>
            <a:pPr lvl="1" algn="l"/>
            <a:r>
              <a:t>E</a:t>
            </a:r>
            <a:r>
              <a:rPr baseline="-5999"/>
              <a:t>J</a:t>
            </a:r>
            <a:r>
              <a:t> = (</a:t>
            </a:r>
            <a:r>
              <a:rPr>
                <a:latin typeface="小塚ゴシック Pr6N M"/>
                <a:ea typeface="小塚ゴシック Pr6N M"/>
                <a:cs typeface="小塚ゴシック Pr6N M"/>
                <a:sym typeface="小塚ゴシック Pr6N M"/>
              </a:rPr>
              <a:t>ℏ</a:t>
            </a:r>
            <a:r>
              <a:rPr baseline="31999"/>
              <a:t>2</a:t>
            </a:r>
            <a:r>
              <a:t>/2I) J(J+1)</a:t>
            </a:r>
          </a:p>
          <a:p>
            <a:pPr algn="l"/>
            <a:r>
              <a:t>The angular momentum is a vector   which is directed perpendicular to the plane of rotation (the plane of rotation is well illustrated in Fig. 1.8).  This plane can be arbitrarily tilted without changing the physics of rotation.   Thus, there can be other orientation of the rigid rotator which have the same energy.  The number of different allowed orientations of    is equal to (2J+1).   </a:t>
            </a:r>
          </a:p>
        </p:txBody>
      </p:sp>
      <p:pic>
        <p:nvPicPr>
          <p:cNvPr id="146" name="MathTypeEquation.pdf" descr="MathTypeEquation.pdf"/>
          <p:cNvPicPr>
            <a:picLocks noChangeAspect="1"/>
          </p:cNvPicPr>
          <p:nvPr/>
        </p:nvPicPr>
        <p:blipFill>
          <a:blip r:embed="rId8">
            <a:extLst/>
          </a:blip>
          <a:stretch>
            <a:fillRect/>
          </a:stretch>
        </p:blipFill>
        <p:spPr>
          <a:xfrm>
            <a:off x="6445250" y="4794250"/>
            <a:ext cx="114300" cy="165100"/>
          </a:xfrm>
          <a:prstGeom prst="rect">
            <a:avLst/>
          </a:prstGeom>
          <a:ln w="3175">
            <a:miter lim="400000"/>
          </a:ln>
        </p:spPr>
      </p:pic>
      <p:pic>
        <p:nvPicPr>
          <p:cNvPr id="147" name="MathTypeImage.pdf" descr="MathTypeImage.pdf"/>
          <p:cNvPicPr>
            <a:picLocks noChangeAspect="1"/>
          </p:cNvPicPr>
          <p:nvPr/>
        </p:nvPicPr>
        <p:blipFill>
          <a:blip r:embed="rId9">
            <a:extLst/>
          </a:blip>
          <a:stretch>
            <a:fillRect/>
          </a:stretch>
        </p:blipFill>
        <p:spPr>
          <a:xfrm>
            <a:off x="5443220" y="6748779"/>
            <a:ext cx="228601" cy="368301"/>
          </a:xfrm>
          <a:prstGeom prst="rect">
            <a:avLst/>
          </a:prstGeom>
          <a:ln w="3175">
            <a:miter lim="400000"/>
          </a:ln>
        </p:spPr>
      </p:pic>
      <p:pic>
        <p:nvPicPr>
          <p:cNvPr id="148" name="MathTypeImage.pdf" descr="MathTypeImage.pdf"/>
          <p:cNvPicPr>
            <a:picLocks noChangeAspect="1"/>
          </p:cNvPicPr>
          <p:nvPr/>
        </p:nvPicPr>
        <p:blipFill>
          <a:blip r:embed="rId9">
            <a:extLst/>
          </a:blip>
          <a:stretch>
            <a:fillRect/>
          </a:stretch>
        </p:blipFill>
        <p:spPr>
          <a:xfrm>
            <a:off x="6776720" y="7543650"/>
            <a:ext cx="228601" cy="368301"/>
          </a:xfrm>
          <a:prstGeom prst="rect">
            <a:avLst/>
          </a:prstGeom>
          <a:ln w="3175">
            <a:miter lim="400000"/>
          </a:ln>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Rectangle"/>
          <p:cNvSpPr/>
          <p:nvPr/>
        </p:nvSpPr>
        <p:spPr>
          <a:xfrm>
            <a:off x="368300" y="4872980"/>
            <a:ext cx="3154661" cy="627311"/>
          </a:xfrm>
          <a:prstGeom prst="rect">
            <a:avLst/>
          </a:prstGeom>
          <a:blipFill>
            <a:blip r:embed="rId2"/>
          </a:blipFill>
          <a:ln w="3175">
            <a:miter lim="400000"/>
          </a:ln>
        </p:spPr>
        <p:txBody>
          <a:bodyPr lIns="27093" tIns="27093" rIns="27093" bIns="27093" anchor="ctr"/>
          <a:lstStyle/>
          <a:p>
            <a:pPr>
              <a:defRPr sz="3400">
                <a:solidFill>
                  <a:srgbClr val="FFFFFF"/>
                </a:solidFill>
                <a:latin typeface="+mn-lt"/>
                <a:ea typeface="+mn-ea"/>
                <a:cs typeface="+mn-cs"/>
                <a:sym typeface="Helvetica Neue Light"/>
              </a:defRPr>
            </a:pPr>
            <a:endParaRPr/>
          </a:p>
        </p:txBody>
      </p:sp>
      <p:sp>
        <p:nvSpPr>
          <p:cNvPr id="151" name="This factor (2J+1) is called the “degeneracy” of the level – the number of times a given value of the energy occurs for a different set of quantum…"/>
          <p:cNvSpPr txBox="1"/>
          <p:nvPr/>
        </p:nvSpPr>
        <p:spPr>
          <a:xfrm>
            <a:off x="425300" y="406727"/>
            <a:ext cx="11520688" cy="6095346"/>
          </a:xfrm>
          <a:prstGeom prst="rect">
            <a:avLst/>
          </a:prstGeom>
          <a:ln w="3175">
            <a:miter lim="400000"/>
          </a:ln>
          <a:extLst>
            <a:ext uri="{C572A759-6A51-4108-AA02-DFA0A04FC94B}">
              <ma14:wrappingTextBoxFlag xmlns:ma14="http://schemas.microsoft.com/office/mac/drawingml/2011/main" val="1"/>
            </a:ext>
          </a:extLst>
        </p:spPr>
        <p:txBody>
          <a:bodyPr lIns="27093" tIns="27093" rIns="27093" bIns="27093">
            <a:spAutoFit/>
          </a:bodyPr>
          <a:lstStyle/>
          <a:p>
            <a:pPr algn="l"/>
            <a:r>
              <a:t>This factor (2J+1) is called the “degeneracy” of the level – the number of times a given value of the energy occurs for a different set of quantum</a:t>
            </a:r>
          </a:p>
          <a:p>
            <a:pPr algn="l"/>
            <a:r>
              <a:t>The angular momentum is a vector   which is directed perpendicular to the plane of rotation (the plane of rotation is well illustrated in Fig. 1.8)  </a:t>
            </a:r>
          </a:p>
          <a:p>
            <a:pPr algn="l"/>
            <a:endParaRPr/>
          </a:p>
          <a:p>
            <a:pPr algn="l"/>
            <a:endParaRPr/>
          </a:p>
          <a:p>
            <a:pPr algn="l"/>
            <a:endParaRPr/>
          </a:p>
          <a:p>
            <a:pPr algn="l"/>
            <a:endParaRPr/>
          </a:p>
          <a:p>
            <a:pPr algn="l"/>
            <a:endParaRPr/>
          </a:p>
          <a:p>
            <a:pPr algn="l"/>
            <a:endParaRPr/>
          </a:p>
          <a:p>
            <a:pPr algn="l"/>
            <a:endParaRPr/>
          </a:p>
          <a:p>
            <a:pPr algn="l"/>
            <a:endParaRPr/>
          </a:p>
          <a:p>
            <a:pPr algn="l"/>
            <a:endParaRPr/>
          </a:p>
          <a:p>
            <a:pPr algn="l"/>
            <a:r>
              <a:t>  </a:t>
            </a:r>
          </a:p>
        </p:txBody>
      </p:sp>
      <p:pic>
        <p:nvPicPr>
          <p:cNvPr id="152" name="MathTypeEquation.pdf" descr="MathTypeEquation.pdf"/>
          <p:cNvPicPr>
            <a:picLocks noChangeAspect="1"/>
          </p:cNvPicPr>
          <p:nvPr/>
        </p:nvPicPr>
        <p:blipFill>
          <a:blip r:embed="rId3">
            <a:extLst/>
          </a:blip>
          <a:stretch>
            <a:fillRect/>
          </a:stretch>
        </p:blipFill>
        <p:spPr>
          <a:xfrm>
            <a:off x="6445250" y="4794250"/>
            <a:ext cx="114300" cy="165100"/>
          </a:xfrm>
          <a:prstGeom prst="rect">
            <a:avLst/>
          </a:prstGeom>
          <a:ln w="3175">
            <a:miter lim="400000"/>
          </a:ln>
        </p:spPr>
      </p:pic>
      <p:pic>
        <p:nvPicPr>
          <p:cNvPr id="153" name="pasted-image.pdf" descr="pasted-image.pdf"/>
          <p:cNvPicPr>
            <a:picLocks noChangeAspect="1"/>
          </p:cNvPicPr>
          <p:nvPr/>
        </p:nvPicPr>
        <p:blipFill>
          <a:blip r:embed="rId4">
            <a:extLst/>
          </a:blip>
          <a:stretch>
            <a:fillRect/>
          </a:stretch>
        </p:blipFill>
        <p:spPr>
          <a:xfrm>
            <a:off x="5295900" y="1314450"/>
            <a:ext cx="228600" cy="368300"/>
          </a:xfrm>
          <a:prstGeom prst="rect">
            <a:avLst/>
          </a:prstGeom>
          <a:ln w="3175">
            <a:miter lim="400000"/>
          </a:ln>
        </p:spPr>
      </p:pic>
      <p:pic>
        <p:nvPicPr>
          <p:cNvPr id="154" name="pasted-image.pdf" descr="pasted-image.pdf"/>
          <p:cNvPicPr>
            <a:picLocks noChangeAspect="1"/>
          </p:cNvPicPr>
          <p:nvPr/>
        </p:nvPicPr>
        <p:blipFill>
          <a:blip r:embed="rId5">
            <a:extLst/>
          </a:blip>
          <a:stretch>
            <a:fillRect/>
          </a:stretch>
        </p:blipFill>
        <p:spPr>
          <a:xfrm>
            <a:off x="9225972" y="1775644"/>
            <a:ext cx="2934857" cy="3205112"/>
          </a:xfrm>
          <a:prstGeom prst="rect">
            <a:avLst/>
          </a:prstGeom>
          <a:ln w="3175">
            <a:miter lim="400000"/>
          </a:ln>
        </p:spPr>
      </p:pic>
      <p:sp>
        <p:nvSpPr>
          <p:cNvPr id="155" name="This plane can be arbitrarily tilted without changing the physics of rotation.  Thus, there can be other orientation of the rigid rotator which have the same energy.  In quantum mechanics the number of different allowed orientations of   is equal to (2J+1)."/>
          <p:cNvSpPr txBox="1"/>
          <p:nvPr/>
        </p:nvSpPr>
        <p:spPr>
          <a:xfrm>
            <a:off x="375496" y="2349827"/>
            <a:ext cx="7746200" cy="2209146"/>
          </a:xfrm>
          <a:prstGeom prst="rect">
            <a:avLst/>
          </a:prstGeom>
          <a:ln w="3175">
            <a:miter lim="400000"/>
          </a:ln>
          <a:extLst>
            <a:ext uri="{C572A759-6A51-4108-AA02-DFA0A04FC94B}">
              <ma14:wrappingTextBoxFlag xmlns:ma14="http://schemas.microsoft.com/office/mac/drawingml/2011/main" val="1"/>
            </a:ext>
          </a:extLst>
        </p:spPr>
        <p:txBody>
          <a:bodyPr lIns="27093" tIns="27093" rIns="27093" bIns="27093" anchor="ctr">
            <a:spAutoFit/>
          </a:bodyPr>
          <a:lstStyle>
            <a:lvl1pPr algn="l"/>
          </a:lstStyle>
          <a:p>
            <a:r>
              <a:t>This plane can be arbitrarily tilted without changing the physics of rotation.  Thus, there can be other orientation of the rigid rotator which have the same energy.  In quantum mechanics the number of different allowed orientations of   is equal to (2J+1). </a:t>
            </a:r>
          </a:p>
        </p:txBody>
      </p:sp>
      <p:pic>
        <p:nvPicPr>
          <p:cNvPr id="156" name="pasted-image.pdf" descr="pasted-image.pdf"/>
          <p:cNvPicPr>
            <a:picLocks noChangeAspect="1"/>
          </p:cNvPicPr>
          <p:nvPr/>
        </p:nvPicPr>
        <p:blipFill>
          <a:blip r:embed="rId4">
            <a:extLst/>
          </a:blip>
          <a:stretch>
            <a:fillRect/>
          </a:stretch>
        </p:blipFill>
        <p:spPr>
          <a:xfrm>
            <a:off x="4927600" y="4108450"/>
            <a:ext cx="228600" cy="368300"/>
          </a:xfrm>
          <a:prstGeom prst="rect">
            <a:avLst/>
          </a:prstGeom>
          <a:ln w="3175">
            <a:miter lim="400000"/>
          </a:ln>
        </p:spPr>
      </p:pic>
      <p:sp>
        <p:nvSpPr>
          <p:cNvPr id="157" name="Hydrogen Atom"/>
          <p:cNvSpPr txBox="1"/>
          <p:nvPr/>
        </p:nvSpPr>
        <p:spPr>
          <a:xfrm>
            <a:off x="838199" y="4889827"/>
            <a:ext cx="2137171" cy="481946"/>
          </a:xfrm>
          <a:prstGeom prst="rect">
            <a:avLst/>
          </a:prstGeom>
          <a:ln w="3175">
            <a:miter lim="400000"/>
          </a:ln>
          <a:extLst>
            <a:ext uri="{C572A759-6A51-4108-AA02-DFA0A04FC94B}">
              <ma14:wrappingTextBoxFlag xmlns:ma14="http://schemas.microsoft.com/office/mac/drawingml/2011/main" val="1"/>
            </a:ext>
          </a:extLst>
        </p:spPr>
        <p:txBody>
          <a:bodyPr wrap="none" lIns="27093" tIns="27093" rIns="27093" bIns="27093" anchor="ctr">
            <a:spAutoFit/>
          </a:bodyPr>
          <a:lstStyle>
            <a:lvl1pPr algn="l"/>
          </a:lstStyle>
          <a:p>
            <a:r>
              <a:t>Hydrogen Atom</a:t>
            </a:r>
          </a:p>
        </p:txBody>
      </p:sp>
      <p:sp>
        <p:nvSpPr>
          <p:cNvPr id="158" name="The hydrogen atom is the model for our understanding of the electronic structure of atoms, and, ultimately, molecular bonding.   An electron rotating around a proton has the same spherical symmetry as the rigid rotator.   Thus, all the states of the hydrogen atom are characterized by an angular momentum (which is called 𝓵 instead of J) and they all have a degeneracy of (2𝓵 +1).  Levels with 𝓵=0, 1, 2, … are designated “s”, “p”, “d”, …"/>
          <p:cNvSpPr txBox="1"/>
          <p:nvPr/>
        </p:nvSpPr>
        <p:spPr>
          <a:xfrm>
            <a:off x="406400" y="5814298"/>
            <a:ext cx="11880006" cy="2640946"/>
          </a:xfrm>
          <a:prstGeom prst="rect">
            <a:avLst/>
          </a:prstGeom>
          <a:ln w="3175">
            <a:miter lim="400000"/>
          </a:ln>
          <a:extLst>
            <a:ext uri="{C572A759-6A51-4108-AA02-DFA0A04FC94B}">
              <ma14:wrappingTextBoxFlag xmlns:ma14="http://schemas.microsoft.com/office/mac/drawingml/2011/main" val="1"/>
            </a:ext>
          </a:extLst>
        </p:spPr>
        <p:txBody>
          <a:bodyPr lIns="27093" tIns="27093" rIns="27093" bIns="27093">
            <a:spAutoFit/>
          </a:bodyPr>
          <a:lstStyle>
            <a:lvl1pPr algn="l"/>
          </a:lstStyle>
          <a:p>
            <a:r>
              <a:t>The hydrogen atom is the model for our understanding of the electronic structure of atoms, and, ultimately, molecular bonding.   An electron rotating around a proton has the same spherical symmetry as the rigid rotator.   Thus, all the states of the hydrogen atom are characterized by an angular momentum (which is called 𝓵 instead of J) and they all have a degeneracy of (2𝓵 +1).  Levels with 𝓵=0, 1, 2, … are designated “s”, “p”, “d”, …</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0" name="MathTypeEquation.pdf" descr="MathTypeEquation.pdf"/>
          <p:cNvPicPr>
            <a:picLocks noChangeAspect="1"/>
          </p:cNvPicPr>
          <p:nvPr/>
        </p:nvPicPr>
        <p:blipFill>
          <a:blip r:embed="rId2">
            <a:extLst/>
          </a:blip>
          <a:stretch>
            <a:fillRect/>
          </a:stretch>
        </p:blipFill>
        <p:spPr>
          <a:xfrm>
            <a:off x="6445250" y="4794250"/>
            <a:ext cx="114300" cy="165100"/>
          </a:xfrm>
          <a:prstGeom prst="rect">
            <a:avLst/>
          </a:prstGeom>
          <a:ln w="3175">
            <a:miter lim="400000"/>
          </a:ln>
        </p:spPr>
      </p:pic>
      <p:sp>
        <p:nvSpPr>
          <p:cNvPr id="161" name="In contrast to the rigid rotator, the electron in the H atom is free to move in and out.  The radius of rotation r can vary, subject to the attractive Coulomb potential"/>
          <p:cNvSpPr txBox="1"/>
          <p:nvPr/>
        </p:nvSpPr>
        <p:spPr>
          <a:xfrm>
            <a:off x="562396" y="442198"/>
            <a:ext cx="11880007" cy="1345546"/>
          </a:xfrm>
          <a:prstGeom prst="rect">
            <a:avLst/>
          </a:prstGeom>
          <a:ln w="3175">
            <a:miter lim="400000"/>
          </a:ln>
          <a:extLst>
            <a:ext uri="{C572A759-6A51-4108-AA02-DFA0A04FC94B}">
              <ma14:wrappingTextBoxFlag xmlns:ma14="http://schemas.microsoft.com/office/mac/drawingml/2011/main" val="1"/>
            </a:ext>
          </a:extLst>
        </p:spPr>
        <p:txBody>
          <a:bodyPr lIns="27093" tIns="27093" rIns="27093" bIns="27093">
            <a:spAutoFit/>
          </a:bodyPr>
          <a:lstStyle/>
          <a:p>
            <a:pPr algn="l"/>
            <a:r>
              <a:t>In contrast to the rigid rotator, the electron in the H atom is free to move in and out.  The radius of rotation r can vary, subject to the attractive Coulomb potential</a:t>
            </a:r>
          </a:p>
          <a:p>
            <a:pPr algn="l"/>
            <a:r>
              <a:t>   </a:t>
            </a:r>
          </a:p>
        </p:txBody>
      </p:sp>
      <p:pic>
        <p:nvPicPr>
          <p:cNvPr id="162" name="pasted-image.pdf" descr="pasted-image.pdf"/>
          <p:cNvPicPr>
            <a:picLocks noChangeAspect="1"/>
          </p:cNvPicPr>
          <p:nvPr/>
        </p:nvPicPr>
        <p:blipFill>
          <a:blip r:embed="rId3">
            <a:extLst/>
          </a:blip>
          <a:stretch>
            <a:fillRect/>
          </a:stretch>
        </p:blipFill>
        <p:spPr>
          <a:xfrm>
            <a:off x="1181100" y="1390650"/>
            <a:ext cx="1955800" cy="1104900"/>
          </a:xfrm>
          <a:prstGeom prst="rect">
            <a:avLst/>
          </a:prstGeom>
          <a:ln w="3175">
            <a:miter lim="400000"/>
          </a:ln>
        </p:spPr>
      </p:pic>
      <p:sp>
        <p:nvSpPr>
          <p:cNvPr id="163" name="Here e is the electronic charge and the quantity εo is called the “permittivity of the vacuum” (you don’t need to worry about this).…"/>
          <p:cNvSpPr txBox="1"/>
          <p:nvPr/>
        </p:nvSpPr>
        <p:spPr>
          <a:xfrm>
            <a:off x="562396" y="2385298"/>
            <a:ext cx="11880007" cy="8254346"/>
          </a:xfrm>
          <a:prstGeom prst="rect">
            <a:avLst/>
          </a:prstGeom>
          <a:ln w="3175">
            <a:miter lim="400000"/>
          </a:ln>
          <a:extLst>
            <a:ext uri="{C572A759-6A51-4108-AA02-DFA0A04FC94B}">
              <ma14:wrappingTextBoxFlag xmlns:ma14="http://schemas.microsoft.com/office/mac/drawingml/2011/main" val="1"/>
            </a:ext>
          </a:extLst>
        </p:spPr>
        <p:txBody>
          <a:bodyPr lIns="27093" tIns="27093" rIns="27093" bIns="27093">
            <a:spAutoFit/>
          </a:bodyPr>
          <a:lstStyle/>
          <a:p>
            <a:pPr algn="l"/>
            <a:r>
              <a:t>Here e is the electronic charge and the quantity ε</a:t>
            </a:r>
            <a:r>
              <a:rPr baseline="-5999"/>
              <a:t>o </a:t>
            </a:r>
            <a:r>
              <a:t>is called the “permittivity of the vacuum” (you don’t need to worry about this).   </a:t>
            </a:r>
          </a:p>
          <a:p>
            <a:pPr algn="l"/>
            <a:endParaRPr/>
          </a:p>
          <a:p>
            <a:pPr algn="l"/>
            <a:r>
              <a:t>With this potential, the Schrodinger equation can be solved.  The wavefunctions are the H-atom orbitals, which you’ve learned about in your freshman year.  The energy levels are given by the expression</a:t>
            </a:r>
          </a:p>
          <a:p>
            <a:pPr algn="l"/>
            <a:endParaRPr/>
          </a:p>
          <a:p>
            <a:pPr algn="l"/>
            <a:endParaRPr/>
          </a:p>
          <a:p>
            <a:pPr algn="l"/>
            <a:endParaRPr/>
          </a:p>
          <a:p>
            <a:pPr algn="l"/>
            <a:r>
              <a:t>Here, R (the so-called Rydberg constant, here given in units of energy) is </a:t>
            </a:r>
          </a:p>
          <a:p>
            <a:pPr algn="l"/>
            <a:r>
              <a:t>R = - 2.179</a:t>
            </a:r>
            <a:r>
              <a:rPr>
                <a:latin typeface="Abadi MT Condensed Extra Bold"/>
                <a:ea typeface="Abadi MT Condensed Extra Bold"/>
                <a:cs typeface="Abadi MT Condensed Extra Bold"/>
                <a:sym typeface="Abadi MT Condensed Extra Bold"/>
              </a:rPr>
              <a:t>×</a:t>
            </a:r>
            <a:r>
              <a:t>10</a:t>
            </a:r>
            <a:r>
              <a:rPr baseline="31999"/>
              <a:t>–18</a:t>
            </a:r>
            <a:r>
              <a:t> J.   Note that there is no dependence on the angular momentum 𝓵.  All levels with the same n (the “principal” quantum number) have the same energy.   This is an additional degeneracy of the H atom. </a:t>
            </a:r>
          </a:p>
          <a:p>
            <a:pPr algn="l"/>
            <a:endParaRPr/>
          </a:p>
          <a:p>
            <a:pPr algn="l"/>
            <a:r>
              <a:t>As seen in Fig. 1.1, because the energy levels depend inversely (quadratically) on n, there are an infinite number of levels with energy below zero.</a:t>
            </a:r>
          </a:p>
          <a:p>
            <a:pPr algn="l"/>
            <a:endParaRPr/>
          </a:p>
          <a:p>
            <a:pPr algn="l"/>
            <a:endParaRPr/>
          </a:p>
          <a:p>
            <a:pPr algn="l"/>
            <a:r>
              <a:t>   </a:t>
            </a:r>
          </a:p>
        </p:txBody>
      </p:sp>
      <p:pic>
        <p:nvPicPr>
          <p:cNvPr id="164" name="MathTypeImage.pdf" descr="MathTypeImage.pdf"/>
          <p:cNvPicPr>
            <a:picLocks noChangeAspect="1"/>
          </p:cNvPicPr>
          <p:nvPr/>
        </p:nvPicPr>
        <p:blipFill>
          <a:blip r:embed="rId4">
            <a:extLst/>
          </a:blip>
          <a:stretch>
            <a:fillRect/>
          </a:stretch>
        </p:blipFill>
        <p:spPr>
          <a:xfrm>
            <a:off x="1422400" y="4794250"/>
            <a:ext cx="1714500" cy="812800"/>
          </a:xfrm>
          <a:prstGeom prst="rect">
            <a:avLst/>
          </a:prstGeom>
          <a:ln w="3175">
            <a:miter lim="400000"/>
          </a:ln>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p:cNvSpPr/>
          <p:nvPr/>
        </p:nvSpPr>
        <p:spPr>
          <a:xfrm>
            <a:off x="7886700" y="76200"/>
            <a:ext cx="2366517" cy="304552"/>
          </a:xfrm>
          <a:prstGeom prst="rect">
            <a:avLst/>
          </a:prstGeom>
          <a:blipFill>
            <a:blip r:embed="rId2"/>
          </a:blipFill>
          <a:ln w="3175">
            <a:miter lim="400000"/>
          </a:ln>
        </p:spPr>
        <p:txBody>
          <a:bodyPr lIns="27093" tIns="27093" rIns="27093" bIns="27093" anchor="ctr"/>
          <a:lstStyle/>
          <a:p>
            <a:pPr>
              <a:defRPr sz="3400">
                <a:solidFill>
                  <a:srgbClr val="FFFFFF"/>
                </a:solidFill>
                <a:latin typeface="+mn-lt"/>
                <a:ea typeface="+mn-ea"/>
                <a:cs typeface="+mn-cs"/>
                <a:sym typeface="Helvetica Neue Light"/>
              </a:defRPr>
            </a:pPr>
            <a:endParaRPr/>
          </a:p>
        </p:txBody>
      </p:sp>
      <p:sp>
        <p:nvSpPr>
          <p:cNvPr id="49" name="The potential energy is zero (inside).  The operator for the kinetic energy is…"/>
          <p:cNvSpPr txBox="1"/>
          <p:nvPr/>
        </p:nvSpPr>
        <p:spPr>
          <a:xfrm>
            <a:off x="1066488" y="6002347"/>
            <a:ext cx="11249130" cy="2640946"/>
          </a:xfrm>
          <a:prstGeom prst="rect">
            <a:avLst/>
          </a:prstGeom>
          <a:ln w="3175">
            <a:miter lim="400000"/>
          </a:ln>
          <a:extLst>
            <a:ext uri="{C572A759-6A51-4108-AA02-DFA0A04FC94B}">
              <ma14:wrappingTextBoxFlag xmlns:ma14="http://schemas.microsoft.com/office/mac/drawingml/2011/main" val="1"/>
            </a:ext>
          </a:extLst>
        </p:spPr>
        <p:txBody>
          <a:bodyPr lIns="27093" tIns="27093" rIns="27093" bIns="27093" anchor="ctr">
            <a:spAutoFit/>
          </a:bodyPr>
          <a:lstStyle/>
          <a:p>
            <a:pPr algn="l"/>
            <a:r>
              <a:t>The potential energy is zero (inside).  The operator for the kinetic energy is </a:t>
            </a:r>
          </a:p>
          <a:p>
            <a:pPr algn="l"/>
            <a:endParaRPr/>
          </a:p>
          <a:p>
            <a:pPr algn="l"/>
            <a:endParaRPr/>
          </a:p>
          <a:p>
            <a:pPr algn="l"/>
            <a:r>
              <a:t>Here </a:t>
            </a:r>
            <a:r>
              <a:rPr>
                <a:latin typeface="Arial Unicode MS"/>
                <a:ea typeface="Arial Unicode MS"/>
                <a:cs typeface="Arial Unicode MS"/>
                <a:sym typeface="Arial Unicode MS"/>
              </a:rPr>
              <a:t>ℏ </a:t>
            </a:r>
            <a:r>
              <a:t>is the reduced Planck’s constant, called “h-bar”.  This is a funny expression,  because it contains the second derivative, but of what?</a:t>
            </a:r>
          </a:p>
        </p:txBody>
      </p:sp>
      <p:sp>
        <p:nvSpPr>
          <p:cNvPr id="50" name="Rectangle"/>
          <p:cNvSpPr/>
          <p:nvPr/>
        </p:nvSpPr>
        <p:spPr>
          <a:xfrm>
            <a:off x="746759" y="1696720"/>
            <a:ext cx="2665454" cy="2755971"/>
          </a:xfrm>
          <a:prstGeom prst="rect">
            <a:avLst/>
          </a:prstGeom>
          <a:gradFill>
            <a:gsLst>
              <a:gs pos="0">
                <a:schemeClr val="accent4">
                  <a:hueOff val="495547"/>
                  <a:lumOff val="5161"/>
                </a:schemeClr>
              </a:gs>
              <a:gs pos="100000">
                <a:schemeClr val="accent4"/>
              </a:gs>
            </a:gsLst>
            <a:lin ang="5400000"/>
          </a:gradFill>
          <a:ln w="3175">
            <a:miter lim="400000"/>
          </a:ln>
          <a:effectLst>
            <a:outerShdw blurRad="50800" dist="12700" dir="5400000" rotWithShape="0">
              <a:srgbClr val="000000">
                <a:alpha val="50000"/>
              </a:srgbClr>
            </a:outerShdw>
          </a:effectLst>
        </p:spPr>
        <p:txBody>
          <a:bodyPr lIns="27093" tIns="27093" rIns="27093" bIns="27093" anchor="ctr"/>
          <a:lstStyle/>
          <a:p>
            <a:pPr>
              <a:defRPr sz="3400">
                <a:solidFill>
                  <a:srgbClr val="FFFFFF"/>
                </a:solidFill>
                <a:latin typeface="+mn-lt"/>
                <a:ea typeface="+mn-ea"/>
                <a:cs typeface="+mn-cs"/>
                <a:sym typeface="Helvetica Neue Light"/>
              </a:defRPr>
            </a:pPr>
            <a:endParaRPr/>
          </a:p>
        </p:txBody>
      </p:sp>
      <p:sp>
        <p:nvSpPr>
          <p:cNvPr id="51" name="Let’s look at an example:  The easiest example is a “particle-in-a-box”, a particle of mass m confined to the range 0≤x≤a (where a is a constant)."/>
          <p:cNvSpPr txBox="1">
            <a:spLocks noGrp="1"/>
          </p:cNvSpPr>
          <p:nvPr>
            <p:ph type="ctrTitle"/>
          </p:nvPr>
        </p:nvSpPr>
        <p:spPr>
          <a:xfrm>
            <a:off x="664232" y="-511478"/>
            <a:ext cx="11433389" cy="1828801"/>
          </a:xfrm>
          <a:prstGeom prst="rect">
            <a:avLst/>
          </a:prstGeom>
        </p:spPr>
        <p:txBody>
          <a:bodyPr/>
          <a:lstStyle/>
          <a:p>
            <a:pPr>
              <a:defRPr sz="2400"/>
            </a:pPr>
            <a:r>
              <a:t>Let’s look at an example:  The easiest example is a “particle-in-a-box”, a particle of mass m confined to the range 0≤x≤a (where a is a constant).  </a:t>
            </a:r>
          </a:p>
        </p:txBody>
      </p:sp>
      <p:sp>
        <p:nvSpPr>
          <p:cNvPr id="52" name="Slide Number"/>
          <p:cNvSpPr txBox="1">
            <a:spLocks noGrp="1"/>
          </p:cNvSpPr>
          <p:nvPr>
            <p:ph type="sldNum" sz="quarter" idx="2"/>
          </p:nvPr>
        </p:nvSpPr>
        <p:spPr>
          <a:xfrm>
            <a:off x="12505825" y="8779266"/>
            <a:ext cx="238316" cy="520046"/>
          </a:xfrm>
          <a:prstGeom prst="rect">
            <a:avLst/>
          </a:prstGeom>
          <a:extLst>
            <a:ext uri="{C572A759-6A51-4108-AA02-DFA0A04FC94B}">
              <ma14:wrappingTextBoxFlag xmlns:ma14="http://schemas.microsoft.com/office/mac/drawingml/2011/main" val="1"/>
            </a:ext>
          </a:extLst>
        </p:spPr>
        <p:txBody>
          <a:bodyPr/>
          <a:lstStyle/>
          <a:p>
            <a:pPr>
              <a:defRPr>
                <a:effectLst/>
              </a:defRPr>
            </a:pPr>
            <a:fld id="{86CB4B4D-7CA3-9044-876B-883B54F8677D}" type="slidenum">
              <a:t>2</a:t>
            </a:fld>
            <a:endParaRPr/>
          </a:p>
        </p:txBody>
      </p:sp>
      <p:sp>
        <p:nvSpPr>
          <p:cNvPr id="53" name="Line"/>
          <p:cNvSpPr/>
          <p:nvPr/>
        </p:nvSpPr>
        <p:spPr>
          <a:xfrm flipV="1">
            <a:off x="754653" y="1691741"/>
            <a:ext cx="1" cy="2765928"/>
          </a:xfrm>
          <a:prstGeom prst="line">
            <a:avLst/>
          </a:prstGeom>
          <a:ln w="25400">
            <a:solidFill>
              <a:srgbClr val="FFFFFF"/>
            </a:solidFill>
            <a:miter lim="400000"/>
          </a:ln>
        </p:spPr>
        <p:txBody>
          <a:bodyPr lIns="27093" tIns="27093" rIns="27093" bIns="27093" anchor="ctr"/>
          <a:lstStyle/>
          <a:p>
            <a:pPr>
              <a:defRPr sz="3400">
                <a:solidFill>
                  <a:srgbClr val="FFFFFF"/>
                </a:solidFill>
                <a:latin typeface="+mn-lt"/>
                <a:ea typeface="+mn-ea"/>
                <a:cs typeface="+mn-cs"/>
                <a:sym typeface="Helvetica Neue Light"/>
              </a:defRPr>
            </a:pPr>
            <a:endParaRPr/>
          </a:p>
        </p:txBody>
      </p:sp>
      <p:sp>
        <p:nvSpPr>
          <p:cNvPr id="54" name="Line"/>
          <p:cNvSpPr/>
          <p:nvPr/>
        </p:nvSpPr>
        <p:spPr>
          <a:xfrm flipV="1">
            <a:off x="3421653" y="1691741"/>
            <a:ext cx="1" cy="2765928"/>
          </a:xfrm>
          <a:prstGeom prst="line">
            <a:avLst/>
          </a:prstGeom>
          <a:ln w="25400">
            <a:solidFill>
              <a:srgbClr val="FFFFFF"/>
            </a:solidFill>
            <a:miter lim="400000"/>
          </a:ln>
        </p:spPr>
        <p:txBody>
          <a:bodyPr lIns="27093" tIns="27093" rIns="27093" bIns="27093" anchor="ctr"/>
          <a:lstStyle/>
          <a:p>
            <a:pPr>
              <a:defRPr sz="3400">
                <a:solidFill>
                  <a:srgbClr val="FFFFFF"/>
                </a:solidFill>
                <a:latin typeface="+mn-lt"/>
                <a:ea typeface="+mn-ea"/>
                <a:cs typeface="+mn-cs"/>
                <a:sym typeface="Helvetica Neue Light"/>
              </a:defRPr>
            </a:pPr>
            <a:endParaRPr/>
          </a:p>
        </p:txBody>
      </p:sp>
      <p:sp>
        <p:nvSpPr>
          <p:cNvPr id="55" name="Line"/>
          <p:cNvSpPr/>
          <p:nvPr/>
        </p:nvSpPr>
        <p:spPr>
          <a:xfrm>
            <a:off x="739413" y="4433424"/>
            <a:ext cx="3577919" cy="1"/>
          </a:xfrm>
          <a:prstGeom prst="line">
            <a:avLst/>
          </a:prstGeom>
          <a:ln w="25400">
            <a:solidFill>
              <a:srgbClr val="FFFFFF"/>
            </a:solidFill>
            <a:miter lim="400000"/>
            <a:tailEnd type="arrow"/>
          </a:ln>
        </p:spPr>
        <p:txBody>
          <a:bodyPr lIns="27093" tIns="27093" rIns="27093" bIns="27093" anchor="ctr"/>
          <a:lstStyle/>
          <a:p>
            <a:pPr>
              <a:defRPr sz="3400">
                <a:solidFill>
                  <a:srgbClr val="FFFFFF"/>
                </a:solidFill>
                <a:latin typeface="+mn-lt"/>
                <a:ea typeface="+mn-ea"/>
                <a:cs typeface="+mn-cs"/>
                <a:sym typeface="Helvetica Neue Light"/>
              </a:defRPr>
            </a:pPr>
            <a:endParaRPr/>
          </a:p>
        </p:txBody>
      </p:sp>
      <p:sp>
        <p:nvSpPr>
          <p:cNvPr id="56" name="x"/>
          <p:cNvSpPr txBox="1"/>
          <p:nvPr/>
        </p:nvSpPr>
        <p:spPr>
          <a:xfrm>
            <a:off x="4433364" y="4102427"/>
            <a:ext cx="236632" cy="481946"/>
          </a:xfrm>
          <a:prstGeom prst="rect">
            <a:avLst/>
          </a:prstGeom>
          <a:ln w="3175">
            <a:miter lim="400000"/>
          </a:ln>
          <a:extLst>
            <a:ext uri="{C572A759-6A51-4108-AA02-DFA0A04FC94B}">
              <ma14:wrappingTextBoxFlag xmlns:ma14="http://schemas.microsoft.com/office/mac/drawingml/2011/main" val="1"/>
            </a:ext>
          </a:extLst>
        </p:spPr>
        <p:txBody>
          <a:bodyPr wrap="none" lIns="27093" tIns="27093" rIns="27093" bIns="27093" anchor="ctr">
            <a:spAutoFit/>
          </a:bodyPr>
          <a:lstStyle/>
          <a:p>
            <a:r>
              <a:t>x</a:t>
            </a:r>
          </a:p>
        </p:txBody>
      </p:sp>
      <p:sp>
        <p:nvSpPr>
          <p:cNvPr id="57" name="0"/>
          <p:cNvSpPr txBox="1"/>
          <p:nvPr/>
        </p:nvSpPr>
        <p:spPr>
          <a:xfrm>
            <a:off x="634485" y="4386907"/>
            <a:ext cx="240337" cy="481946"/>
          </a:xfrm>
          <a:prstGeom prst="rect">
            <a:avLst/>
          </a:prstGeom>
          <a:ln w="3175">
            <a:miter lim="400000"/>
          </a:ln>
          <a:extLst>
            <a:ext uri="{C572A759-6A51-4108-AA02-DFA0A04FC94B}">
              <ma14:wrappingTextBoxFlag xmlns:ma14="http://schemas.microsoft.com/office/mac/drawingml/2011/main" val="1"/>
            </a:ext>
          </a:extLst>
        </p:spPr>
        <p:txBody>
          <a:bodyPr wrap="none" lIns="27093" tIns="27093" rIns="27093" bIns="27093" anchor="ctr">
            <a:spAutoFit/>
          </a:bodyPr>
          <a:lstStyle/>
          <a:p>
            <a:r>
              <a:t>0</a:t>
            </a:r>
          </a:p>
        </p:txBody>
      </p:sp>
      <p:sp>
        <p:nvSpPr>
          <p:cNvPr id="58" name="a"/>
          <p:cNvSpPr txBox="1"/>
          <p:nvPr/>
        </p:nvSpPr>
        <p:spPr>
          <a:xfrm>
            <a:off x="3306537" y="4386907"/>
            <a:ext cx="230234" cy="481946"/>
          </a:xfrm>
          <a:prstGeom prst="rect">
            <a:avLst/>
          </a:prstGeom>
          <a:ln w="3175">
            <a:miter lim="400000"/>
          </a:ln>
          <a:extLst>
            <a:ext uri="{C572A759-6A51-4108-AA02-DFA0A04FC94B}">
              <ma14:wrappingTextBoxFlag xmlns:ma14="http://schemas.microsoft.com/office/mac/drawingml/2011/main" val="1"/>
            </a:ext>
          </a:extLst>
        </p:spPr>
        <p:txBody>
          <a:bodyPr wrap="none" lIns="27093" tIns="27093" rIns="27093" bIns="27093" anchor="ctr">
            <a:spAutoFit/>
          </a:bodyPr>
          <a:lstStyle/>
          <a:p>
            <a:r>
              <a:t>a</a:t>
            </a:r>
          </a:p>
        </p:txBody>
      </p:sp>
      <p:sp>
        <p:nvSpPr>
          <p:cNvPr id="59" name="Inside the box (0≤x≤a), the potential energy is 0, outside the box (x&gt;a and x&lt;0) the potential energy is infinite.…"/>
          <p:cNvSpPr txBox="1"/>
          <p:nvPr/>
        </p:nvSpPr>
        <p:spPr>
          <a:xfrm>
            <a:off x="5120640" y="1435427"/>
            <a:ext cx="6986340" cy="5231746"/>
          </a:xfrm>
          <a:prstGeom prst="rect">
            <a:avLst/>
          </a:prstGeom>
          <a:ln w="3175">
            <a:miter lim="400000"/>
          </a:ln>
          <a:extLst>
            <a:ext uri="{C572A759-6A51-4108-AA02-DFA0A04FC94B}">
              <ma14:wrappingTextBoxFlag xmlns:ma14="http://schemas.microsoft.com/office/mac/drawingml/2011/main" val="1"/>
            </a:ext>
          </a:extLst>
        </p:spPr>
        <p:txBody>
          <a:bodyPr lIns="27093" tIns="27093" rIns="27093" bIns="27093">
            <a:spAutoFit/>
          </a:bodyPr>
          <a:lstStyle/>
          <a:p>
            <a:pPr algn="l"/>
            <a:r>
              <a:t>Inside the box (0≤x≤a), the potential energy is 0, outside the box (x&gt;a and x&lt;0) the potential energy is infinite.  </a:t>
            </a:r>
          </a:p>
          <a:p>
            <a:pPr algn="l"/>
            <a:endParaRPr/>
          </a:p>
          <a:p>
            <a:pPr algn="l"/>
            <a:r>
              <a:t>This is a hypothetical system (because it’s only one dimensional) but in three dimensions – just an extension of 1 dimension – it becomes a three dimensional box.  The 3 dimensional particle-in-box is the model for the translational motion of a any gas in a container, of volume V=a</a:t>
            </a:r>
            <a:r>
              <a:rPr baseline="31999"/>
              <a:t>3</a:t>
            </a:r>
            <a:r>
              <a:t>. </a:t>
            </a:r>
          </a:p>
          <a:p>
            <a:pPr algn="l"/>
            <a:endParaRPr/>
          </a:p>
        </p:txBody>
      </p:sp>
      <p:pic>
        <p:nvPicPr>
          <p:cNvPr id="60" name="pasted-image.pdf" descr="pasted-image.pdf"/>
          <p:cNvPicPr>
            <a:picLocks noChangeAspect="1"/>
          </p:cNvPicPr>
          <p:nvPr/>
        </p:nvPicPr>
        <p:blipFill>
          <a:blip r:embed="rId3">
            <a:extLst/>
          </a:blip>
          <a:stretch>
            <a:fillRect/>
          </a:stretch>
        </p:blipFill>
        <p:spPr>
          <a:xfrm>
            <a:off x="1523467" y="6616291"/>
            <a:ext cx="2247901" cy="952501"/>
          </a:xfrm>
          <a:prstGeom prst="rect">
            <a:avLst/>
          </a:prstGeom>
          <a:ln w="3175">
            <a:miter lim="400000"/>
          </a:ln>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Remember that in classical mechanics, the kinetic energy is just T=½ mv2.  Here v, the velocity, is dx/dt (a first derivative of the position with respect to time.  This is a very different expression.…"/>
          <p:cNvSpPr txBox="1"/>
          <p:nvPr/>
        </p:nvSpPr>
        <p:spPr>
          <a:xfrm>
            <a:off x="877835" y="197177"/>
            <a:ext cx="11249130" cy="10845146"/>
          </a:xfrm>
          <a:prstGeom prst="rect">
            <a:avLst/>
          </a:prstGeom>
          <a:ln w="3175">
            <a:miter lim="400000"/>
          </a:ln>
          <a:extLst>
            <a:ext uri="{C572A759-6A51-4108-AA02-DFA0A04FC94B}">
              <ma14:wrappingTextBoxFlag xmlns:ma14="http://schemas.microsoft.com/office/mac/drawingml/2011/main" val="1"/>
            </a:ext>
          </a:extLst>
        </p:spPr>
        <p:txBody>
          <a:bodyPr lIns="27093" tIns="27093" rIns="27093" bIns="27093">
            <a:spAutoFit/>
          </a:bodyPr>
          <a:lstStyle/>
          <a:p>
            <a:pPr algn="l"/>
            <a:r>
              <a:rPr dirty="0"/>
              <a:t>Remember that in classical mechanics, the kinetic energy is just T=½ mv</a:t>
            </a:r>
            <a:r>
              <a:rPr baseline="31999" dirty="0"/>
              <a:t>2</a:t>
            </a:r>
            <a:r>
              <a:rPr dirty="0"/>
              <a:t>.  Here v, the velocity, is dx/dt (a first derivative of the position with respect to time.  This is a very different expression.</a:t>
            </a:r>
          </a:p>
          <a:p>
            <a:pPr algn="l"/>
            <a:endParaRPr dirty="0"/>
          </a:p>
          <a:p>
            <a:pPr algn="l"/>
            <a:r>
              <a:rPr dirty="0"/>
              <a:t>Since the potential energy V(x) is zero inside the box, the Scrodinger equation reduces to:</a:t>
            </a:r>
          </a:p>
          <a:p>
            <a:pPr lvl="1" algn="l"/>
            <a:r>
              <a:rPr dirty="0"/>
              <a:t>HΨ=EΨ ⟹ TΨ=EΨ ⟹                                  ⟹</a:t>
            </a:r>
          </a:p>
          <a:p>
            <a:pPr lvl="1" algn="l"/>
            <a:endParaRPr dirty="0"/>
          </a:p>
          <a:p>
            <a:pPr lvl="1" algn="l"/>
            <a:endParaRPr dirty="0"/>
          </a:p>
          <a:p>
            <a:pPr lvl="1" algn="l"/>
            <a:r>
              <a:rPr dirty="0"/>
              <a:t>or </a:t>
            </a:r>
          </a:p>
          <a:p>
            <a:pPr lvl="1" algn="l"/>
            <a:endParaRPr dirty="0"/>
          </a:p>
          <a:p>
            <a:pPr lvl="1" algn="l"/>
            <a:endParaRPr dirty="0"/>
          </a:p>
          <a:p>
            <a:pPr lvl="1" algn="l"/>
            <a:r>
              <a:rPr dirty="0"/>
              <a:t>Now we can define a new variable                     , so that the Schrodinger equation becomes</a:t>
            </a:r>
          </a:p>
          <a:p>
            <a:pPr lvl="1" algn="l"/>
            <a:endParaRPr dirty="0"/>
          </a:p>
          <a:p>
            <a:pPr lvl="1" algn="l"/>
            <a:endParaRPr dirty="0"/>
          </a:p>
          <a:p>
            <a:pPr lvl="1" algn="l"/>
            <a:endParaRPr dirty="0"/>
          </a:p>
          <a:p>
            <a:pPr lvl="1" algn="l"/>
            <a:r>
              <a:rPr dirty="0"/>
              <a:t>This is a very simple differential equation.  The second derivative of the solution ψ(x) is exactly equal to the solution multiplied by the constant k</a:t>
            </a:r>
            <a:r>
              <a:rPr baseline="31999" dirty="0"/>
              <a:t>2</a:t>
            </a:r>
            <a:r>
              <a:rPr dirty="0"/>
              <a:t>.  You may be more comfortable seeing the equation as</a:t>
            </a:r>
          </a:p>
          <a:p>
            <a:pPr lvl="1" algn="l"/>
            <a:endParaRPr dirty="0"/>
          </a:p>
          <a:p>
            <a:pPr lvl="1" algn="l"/>
            <a:r>
              <a:rPr dirty="0"/>
              <a:t>  </a:t>
            </a:r>
          </a:p>
          <a:p>
            <a:pPr algn="l"/>
            <a:endParaRPr dirty="0"/>
          </a:p>
          <a:p>
            <a:pPr algn="l"/>
            <a:endParaRPr dirty="0"/>
          </a:p>
        </p:txBody>
      </p:sp>
      <p:sp>
        <p:nvSpPr>
          <p:cNvPr id="63" name="Slide Number"/>
          <p:cNvSpPr txBox="1">
            <a:spLocks noGrp="1"/>
          </p:cNvSpPr>
          <p:nvPr>
            <p:ph type="sldNum" sz="quarter" idx="2"/>
          </p:nvPr>
        </p:nvSpPr>
        <p:spPr>
          <a:xfrm>
            <a:off x="12467767" y="8779266"/>
            <a:ext cx="276374" cy="520046"/>
          </a:xfrm>
          <a:prstGeom prst="rect">
            <a:avLst/>
          </a:prstGeom>
          <a:extLst>
            <a:ext uri="{C572A759-6A51-4108-AA02-DFA0A04FC94B}">
              <ma14:wrappingTextBoxFlag xmlns:ma14="http://schemas.microsoft.com/office/mac/drawingml/2011/main" val="1"/>
            </a:ext>
          </a:extLst>
        </p:spPr>
        <p:txBody>
          <a:bodyPr/>
          <a:lstStyle/>
          <a:p>
            <a:pPr>
              <a:defRPr>
                <a:effectLst/>
              </a:defRPr>
            </a:pPr>
            <a:fld id="{86CB4B4D-7CA3-9044-876B-883B54F8677D}" type="slidenum">
              <a:t>3</a:t>
            </a:fld>
            <a:endParaRPr/>
          </a:p>
        </p:txBody>
      </p:sp>
      <p:pic>
        <p:nvPicPr>
          <p:cNvPr id="64" name="pasted-image.pdf" descr="pasted-image.pdf"/>
          <p:cNvPicPr>
            <a:picLocks noChangeAspect="1"/>
          </p:cNvPicPr>
          <p:nvPr/>
        </p:nvPicPr>
        <p:blipFill>
          <a:blip r:embed="rId2">
            <a:extLst/>
          </a:blip>
          <a:stretch>
            <a:fillRect/>
          </a:stretch>
        </p:blipFill>
        <p:spPr>
          <a:xfrm>
            <a:off x="4396740" y="2063820"/>
            <a:ext cx="3733801" cy="1092201"/>
          </a:xfrm>
          <a:prstGeom prst="rect">
            <a:avLst/>
          </a:prstGeom>
          <a:ln w="3175">
            <a:miter lim="400000"/>
          </a:ln>
        </p:spPr>
      </p:pic>
      <p:pic>
        <p:nvPicPr>
          <p:cNvPr id="65" name="MathTypeImage.pdf" descr="MathTypeImage.pdf"/>
          <p:cNvPicPr>
            <a:picLocks noChangeAspect="1"/>
          </p:cNvPicPr>
          <p:nvPr/>
        </p:nvPicPr>
        <p:blipFill>
          <a:blip r:embed="rId3">
            <a:extLst/>
          </a:blip>
          <a:stretch>
            <a:fillRect/>
          </a:stretch>
        </p:blipFill>
        <p:spPr>
          <a:xfrm>
            <a:off x="8536940" y="2063820"/>
            <a:ext cx="3454401" cy="952501"/>
          </a:xfrm>
          <a:prstGeom prst="rect">
            <a:avLst/>
          </a:prstGeom>
          <a:ln w="3175">
            <a:miter lim="400000"/>
          </a:ln>
        </p:spPr>
      </p:pic>
      <p:pic>
        <p:nvPicPr>
          <p:cNvPr id="66" name="MathTypeImage.pdf" descr="MathTypeImage.pdf"/>
          <p:cNvPicPr>
            <a:picLocks noChangeAspect="1"/>
          </p:cNvPicPr>
          <p:nvPr/>
        </p:nvPicPr>
        <p:blipFill>
          <a:blip r:embed="rId4">
            <a:extLst/>
          </a:blip>
          <a:stretch>
            <a:fillRect/>
          </a:stretch>
        </p:blipFill>
        <p:spPr>
          <a:xfrm>
            <a:off x="1536700" y="3195621"/>
            <a:ext cx="3378201" cy="1092201"/>
          </a:xfrm>
          <a:prstGeom prst="rect">
            <a:avLst/>
          </a:prstGeom>
          <a:ln w="3175">
            <a:miter lim="400000"/>
          </a:ln>
        </p:spPr>
      </p:pic>
      <p:pic>
        <p:nvPicPr>
          <p:cNvPr id="67" name="MathTypeImage.pdf" descr="MathTypeImage.pdf"/>
          <p:cNvPicPr>
            <a:picLocks noChangeAspect="1"/>
          </p:cNvPicPr>
          <p:nvPr/>
        </p:nvPicPr>
        <p:blipFill>
          <a:blip r:embed="rId5">
            <a:extLst/>
          </a:blip>
          <a:stretch>
            <a:fillRect/>
          </a:stretch>
        </p:blipFill>
        <p:spPr>
          <a:xfrm>
            <a:off x="6126479" y="4451163"/>
            <a:ext cx="2120901" cy="571501"/>
          </a:xfrm>
          <a:prstGeom prst="rect">
            <a:avLst/>
          </a:prstGeom>
          <a:ln w="3175">
            <a:miter lim="400000"/>
          </a:ln>
        </p:spPr>
      </p:pic>
      <p:pic>
        <p:nvPicPr>
          <p:cNvPr id="68" name="MathTypeImage.pdf" descr="MathTypeImage.pdf"/>
          <p:cNvPicPr>
            <a:picLocks noChangeAspect="1"/>
          </p:cNvPicPr>
          <p:nvPr/>
        </p:nvPicPr>
        <p:blipFill>
          <a:blip r:embed="rId6">
            <a:extLst/>
          </a:blip>
          <a:stretch>
            <a:fillRect/>
          </a:stretch>
        </p:blipFill>
        <p:spPr>
          <a:xfrm>
            <a:off x="1424939" y="5339527"/>
            <a:ext cx="2971801" cy="1003301"/>
          </a:xfrm>
          <a:prstGeom prst="rect">
            <a:avLst/>
          </a:prstGeom>
          <a:ln w="3175">
            <a:miter lim="400000"/>
          </a:ln>
        </p:spPr>
      </p:pic>
      <p:pic>
        <p:nvPicPr>
          <p:cNvPr id="69" name="MathTypeImage.pdf" descr="MathTypeImage.pdf"/>
          <p:cNvPicPr>
            <a:picLocks noChangeAspect="1"/>
          </p:cNvPicPr>
          <p:nvPr/>
        </p:nvPicPr>
        <p:blipFill>
          <a:blip r:embed="rId7">
            <a:extLst/>
          </a:blip>
          <a:stretch>
            <a:fillRect/>
          </a:stretch>
        </p:blipFill>
        <p:spPr>
          <a:xfrm>
            <a:off x="1863088" y="7689275"/>
            <a:ext cx="2095501" cy="1003300"/>
          </a:xfrm>
          <a:prstGeom prst="rect">
            <a:avLst/>
          </a:prstGeom>
          <a:ln w="3175">
            <a:miter lim="400000"/>
          </a:ln>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p:cNvSpPr/>
          <p:nvPr/>
        </p:nvSpPr>
        <p:spPr>
          <a:xfrm>
            <a:off x="574040" y="4038600"/>
            <a:ext cx="11794828" cy="1451809"/>
          </a:xfrm>
          <a:prstGeom prst="rect">
            <a:avLst/>
          </a:prstGeom>
          <a:blipFill>
            <a:blip r:embed="rId2"/>
          </a:blipFill>
          <a:ln w="3175">
            <a:miter lim="400000"/>
          </a:ln>
        </p:spPr>
        <p:txBody>
          <a:bodyPr lIns="27093" tIns="27093" rIns="27093" bIns="27093" anchor="ctr"/>
          <a:lstStyle/>
          <a:p>
            <a:pPr>
              <a:defRPr sz="3400">
                <a:solidFill>
                  <a:srgbClr val="FFFFFF"/>
                </a:solidFill>
                <a:latin typeface="+mn-lt"/>
                <a:ea typeface="+mn-ea"/>
                <a:cs typeface="+mn-cs"/>
                <a:sym typeface="Helvetica Neue Light"/>
              </a:defRPr>
            </a:pPr>
            <a:endParaRPr/>
          </a:p>
        </p:txBody>
      </p:sp>
      <p:sp>
        <p:nvSpPr>
          <p:cNvPr id="72" name="Because it’s a 2nd order equation (2nd derivative), there are two linearly independent solutions.  In other words f(x) can be two different functions which are…"/>
          <p:cNvSpPr txBox="1"/>
          <p:nvPr/>
        </p:nvSpPr>
        <p:spPr>
          <a:xfrm>
            <a:off x="695959" y="241627"/>
            <a:ext cx="11794830" cy="4648556"/>
          </a:xfrm>
          <a:prstGeom prst="rect">
            <a:avLst/>
          </a:prstGeom>
          <a:ln w="3175">
            <a:miter lim="400000"/>
          </a:ln>
          <a:extLst>
            <a:ext uri="{C572A759-6A51-4108-AA02-DFA0A04FC94B}">
              <ma14:wrappingTextBoxFlag xmlns:ma14="http://schemas.microsoft.com/office/mac/drawingml/2011/main" val="1"/>
            </a:ext>
          </a:extLst>
        </p:spPr>
        <p:txBody>
          <a:bodyPr lIns="27093" tIns="27093" rIns="27093" bIns="27093">
            <a:spAutoFit/>
          </a:bodyPr>
          <a:lstStyle/>
          <a:p>
            <a:pPr algn="l"/>
            <a:r>
              <a:t>Because it’s a 2nd order equation (2nd derivative), there are two linearly independent solutions.  In other words f(x) can be two different functions which are</a:t>
            </a:r>
          </a:p>
          <a:p>
            <a:pPr algn="l"/>
            <a:r>
              <a:t>not related by multiplication by a constant.</a:t>
            </a:r>
          </a:p>
          <a:p>
            <a:pPr algn="l"/>
            <a:endParaRPr/>
          </a:p>
          <a:p>
            <a:pPr algn="l"/>
            <a:r>
              <a:t>The equation                     is one of the simplest differential equations.  The two </a:t>
            </a:r>
          </a:p>
          <a:p>
            <a:pPr algn="l"/>
            <a:endParaRPr/>
          </a:p>
          <a:p>
            <a:pPr algn="l"/>
            <a:r>
              <a:t>linearly independent solutions are f(x)=Acos(kx) (where A is a constant) and f(x)=Asin(kx).    </a:t>
            </a:r>
          </a:p>
          <a:p>
            <a:pPr algn="l"/>
            <a:endParaRPr/>
          </a:p>
          <a:p>
            <a:pPr algn="l">
              <a:defRPr sz="1800">
                <a:latin typeface="Chalkduster"/>
                <a:ea typeface="Chalkduster"/>
                <a:cs typeface="Chalkduster"/>
                <a:sym typeface="Chalkduster"/>
              </a:defRPr>
            </a:pPr>
            <a:r>
              <a:t>Problem for you:  show that these two solutions do satisfy the differential equation</a:t>
            </a:r>
          </a:p>
        </p:txBody>
      </p:sp>
      <p:pic>
        <p:nvPicPr>
          <p:cNvPr id="73" name="MathTypeImage.pdf" descr="MathTypeImage.pdf"/>
          <p:cNvPicPr>
            <a:picLocks noChangeAspect="1"/>
          </p:cNvPicPr>
          <p:nvPr/>
        </p:nvPicPr>
        <p:blipFill>
          <a:blip r:embed="rId3">
            <a:extLst/>
          </a:blip>
          <a:stretch>
            <a:fillRect/>
          </a:stretch>
        </p:blipFill>
        <p:spPr>
          <a:xfrm>
            <a:off x="2730500" y="1734820"/>
            <a:ext cx="2095501" cy="1003301"/>
          </a:xfrm>
          <a:prstGeom prst="rect">
            <a:avLst/>
          </a:prstGeom>
          <a:ln w="3175">
            <a:miter lim="400000"/>
          </a:ln>
        </p:spPr>
      </p:pic>
      <p:pic>
        <p:nvPicPr>
          <p:cNvPr id="74" name="MathTypeImage.pdf" descr="MathTypeImage.pdf"/>
          <p:cNvPicPr>
            <a:picLocks noChangeAspect="1"/>
          </p:cNvPicPr>
          <p:nvPr/>
        </p:nvPicPr>
        <p:blipFill>
          <a:blip r:embed="rId3">
            <a:extLst/>
          </a:blip>
          <a:stretch>
            <a:fillRect/>
          </a:stretch>
        </p:blipFill>
        <p:spPr>
          <a:xfrm>
            <a:off x="1049020" y="4483100"/>
            <a:ext cx="2095501" cy="1003300"/>
          </a:xfrm>
          <a:prstGeom prst="rect">
            <a:avLst/>
          </a:prstGeom>
          <a:ln w="3175">
            <a:miter lim="400000"/>
          </a:ln>
        </p:spPr>
      </p:pic>
      <p:sp>
        <p:nvSpPr>
          <p:cNvPr id="75" name="Thus, the solution to the Schrodinger equation for the particle-in-a-box is just ψ(x)=Acos(kx) or ψ(x)=Asin(kx).…"/>
          <p:cNvSpPr txBox="1"/>
          <p:nvPr/>
        </p:nvSpPr>
        <p:spPr>
          <a:xfrm>
            <a:off x="721359" y="5453707"/>
            <a:ext cx="7095166" cy="4368146"/>
          </a:xfrm>
          <a:prstGeom prst="rect">
            <a:avLst/>
          </a:prstGeom>
          <a:ln w="3175">
            <a:miter lim="400000"/>
          </a:ln>
          <a:extLst>
            <a:ext uri="{C572A759-6A51-4108-AA02-DFA0A04FC94B}">
              <ma14:wrappingTextBoxFlag xmlns:ma14="http://schemas.microsoft.com/office/mac/drawingml/2011/main" val="1"/>
            </a:ext>
          </a:extLst>
        </p:spPr>
        <p:txBody>
          <a:bodyPr lIns="27093" tIns="27093" rIns="27093" bIns="27093">
            <a:spAutoFit/>
          </a:bodyPr>
          <a:lstStyle/>
          <a:p>
            <a:pPr algn="l"/>
            <a:r>
              <a:t>Thus, the solution to the Schrodinger equation for the particle-in-a-box is just ψ(x)=Acos(kx) or ψ(x)=Asin(kx).  </a:t>
            </a:r>
          </a:p>
          <a:p>
            <a:pPr algn="l"/>
            <a:r>
              <a:t>Now remember that ψ(x)</a:t>
            </a:r>
            <a:r>
              <a:rPr baseline="31999"/>
              <a:t>2</a:t>
            </a:r>
            <a:r>
              <a:t> is the probability that the particle can be found at position x.  The potential for the particle in a box is postively infinite when x=0 and x=a.  Whenever the potential is infinite, the probability of finding the particle there is nul (zero). </a:t>
            </a:r>
          </a:p>
        </p:txBody>
      </p:sp>
      <p:sp>
        <p:nvSpPr>
          <p:cNvPr id="76" name="Rectangle"/>
          <p:cNvSpPr/>
          <p:nvPr/>
        </p:nvSpPr>
        <p:spPr>
          <a:xfrm>
            <a:off x="8877431" y="5759126"/>
            <a:ext cx="2005265" cy="1873717"/>
          </a:xfrm>
          <a:prstGeom prst="rect">
            <a:avLst/>
          </a:prstGeom>
          <a:gradFill>
            <a:gsLst>
              <a:gs pos="0">
                <a:schemeClr val="accent4">
                  <a:hueOff val="495547"/>
                  <a:lumOff val="5161"/>
                </a:schemeClr>
              </a:gs>
              <a:gs pos="100000">
                <a:schemeClr val="accent4"/>
              </a:gs>
            </a:gsLst>
            <a:lin ang="5400000"/>
          </a:gradFill>
          <a:ln w="3175">
            <a:miter lim="400000"/>
          </a:ln>
          <a:effectLst>
            <a:outerShdw blurRad="50800" dist="12700" dir="5400000" rotWithShape="0">
              <a:srgbClr val="000000">
                <a:alpha val="50000"/>
              </a:srgbClr>
            </a:outerShdw>
          </a:effectLst>
        </p:spPr>
        <p:txBody>
          <a:bodyPr lIns="27093" tIns="27093" rIns="27093" bIns="27093" anchor="ctr"/>
          <a:lstStyle/>
          <a:p>
            <a:pPr>
              <a:defRPr sz="3400">
                <a:solidFill>
                  <a:srgbClr val="FFFFFF"/>
                </a:solidFill>
                <a:latin typeface="+mn-lt"/>
                <a:ea typeface="+mn-ea"/>
                <a:cs typeface="+mn-cs"/>
                <a:sym typeface="Helvetica Neue Light"/>
              </a:defRPr>
            </a:pPr>
            <a:endParaRPr/>
          </a:p>
        </p:txBody>
      </p:sp>
      <p:sp>
        <p:nvSpPr>
          <p:cNvPr id="77" name="Line"/>
          <p:cNvSpPr/>
          <p:nvPr/>
        </p:nvSpPr>
        <p:spPr>
          <a:xfrm flipV="1">
            <a:off x="8883370" y="5755741"/>
            <a:ext cx="1" cy="1880486"/>
          </a:xfrm>
          <a:prstGeom prst="line">
            <a:avLst/>
          </a:prstGeom>
          <a:ln w="25400">
            <a:solidFill>
              <a:srgbClr val="FFFFFF"/>
            </a:solidFill>
            <a:miter lim="400000"/>
          </a:ln>
        </p:spPr>
        <p:txBody>
          <a:bodyPr lIns="27093" tIns="27093" rIns="27093" bIns="27093" anchor="ctr"/>
          <a:lstStyle/>
          <a:p>
            <a:pPr>
              <a:defRPr sz="3400">
                <a:solidFill>
                  <a:srgbClr val="FFFFFF"/>
                </a:solidFill>
                <a:latin typeface="+mn-lt"/>
                <a:ea typeface="+mn-ea"/>
                <a:cs typeface="+mn-cs"/>
                <a:sym typeface="Helvetica Neue Light"/>
              </a:defRPr>
            </a:pPr>
            <a:endParaRPr/>
          </a:p>
        </p:txBody>
      </p:sp>
      <p:sp>
        <p:nvSpPr>
          <p:cNvPr id="78" name="Line"/>
          <p:cNvSpPr/>
          <p:nvPr/>
        </p:nvSpPr>
        <p:spPr>
          <a:xfrm flipV="1">
            <a:off x="10889797" y="5755741"/>
            <a:ext cx="1" cy="1880486"/>
          </a:xfrm>
          <a:prstGeom prst="line">
            <a:avLst/>
          </a:prstGeom>
          <a:ln w="25400">
            <a:solidFill>
              <a:srgbClr val="FFFFFF"/>
            </a:solidFill>
            <a:miter lim="400000"/>
          </a:ln>
        </p:spPr>
        <p:txBody>
          <a:bodyPr lIns="27093" tIns="27093" rIns="27093" bIns="27093" anchor="ctr"/>
          <a:lstStyle/>
          <a:p>
            <a:pPr>
              <a:defRPr sz="3400">
                <a:solidFill>
                  <a:srgbClr val="FFFFFF"/>
                </a:solidFill>
                <a:latin typeface="+mn-lt"/>
                <a:ea typeface="+mn-ea"/>
                <a:cs typeface="+mn-cs"/>
                <a:sym typeface="Helvetica Neue Light"/>
              </a:defRPr>
            </a:pPr>
            <a:endParaRPr/>
          </a:p>
        </p:txBody>
      </p:sp>
      <p:sp>
        <p:nvSpPr>
          <p:cNvPr id="79" name="Line"/>
          <p:cNvSpPr/>
          <p:nvPr/>
        </p:nvSpPr>
        <p:spPr>
          <a:xfrm>
            <a:off x="8871904" y="7619744"/>
            <a:ext cx="2691728" cy="1"/>
          </a:xfrm>
          <a:prstGeom prst="line">
            <a:avLst/>
          </a:prstGeom>
          <a:ln w="25400">
            <a:solidFill>
              <a:srgbClr val="FFFFFF"/>
            </a:solidFill>
            <a:miter lim="400000"/>
            <a:tailEnd type="arrow"/>
          </a:ln>
        </p:spPr>
        <p:txBody>
          <a:bodyPr lIns="27093" tIns="27093" rIns="27093" bIns="27093" anchor="ctr"/>
          <a:lstStyle/>
          <a:p>
            <a:pPr>
              <a:defRPr sz="3400">
                <a:solidFill>
                  <a:srgbClr val="FFFFFF"/>
                </a:solidFill>
                <a:latin typeface="+mn-lt"/>
                <a:ea typeface="+mn-ea"/>
                <a:cs typeface="+mn-cs"/>
                <a:sym typeface="Helvetica Neue Light"/>
              </a:defRPr>
            </a:pPr>
            <a:endParaRPr/>
          </a:p>
        </p:txBody>
      </p:sp>
      <p:sp>
        <p:nvSpPr>
          <p:cNvPr id="80" name="x"/>
          <p:cNvSpPr txBox="1"/>
          <p:nvPr/>
        </p:nvSpPr>
        <p:spPr>
          <a:xfrm>
            <a:off x="11650924" y="7394707"/>
            <a:ext cx="178023" cy="327664"/>
          </a:xfrm>
          <a:prstGeom prst="rect">
            <a:avLst/>
          </a:prstGeom>
          <a:ln w="3175">
            <a:miter lim="400000"/>
          </a:ln>
          <a:extLst>
            <a:ext uri="{C572A759-6A51-4108-AA02-DFA0A04FC94B}">
              <ma14:wrappingTextBoxFlag xmlns:ma14="http://schemas.microsoft.com/office/mac/drawingml/2011/main" val="1"/>
            </a:ext>
          </a:extLst>
        </p:spPr>
        <p:txBody>
          <a:bodyPr lIns="27093" tIns="27093" rIns="27093" bIns="27093" anchor="ctr"/>
          <a:lstStyle>
            <a:lvl1pPr>
              <a:defRPr sz="1800"/>
            </a:lvl1pPr>
          </a:lstStyle>
          <a:p>
            <a:r>
              <a:t>x</a:t>
            </a:r>
          </a:p>
        </p:txBody>
      </p:sp>
      <p:sp>
        <p:nvSpPr>
          <p:cNvPr id="81" name="0"/>
          <p:cNvSpPr txBox="1"/>
          <p:nvPr/>
        </p:nvSpPr>
        <p:spPr>
          <a:xfrm>
            <a:off x="8792965" y="7588118"/>
            <a:ext cx="180810" cy="327663"/>
          </a:xfrm>
          <a:prstGeom prst="rect">
            <a:avLst/>
          </a:prstGeom>
          <a:ln w="3175">
            <a:miter lim="400000"/>
          </a:ln>
          <a:extLst>
            <a:ext uri="{C572A759-6A51-4108-AA02-DFA0A04FC94B}">
              <ma14:wrappingTextBoxFlag xmlns:ma14="http://schemas.microsoft.com/office/mac/drawingml/2011/main" val="1"/>
            </a:ext>
          </a:extLst>
        </p:spPr>
        <p:txBody>
          <a:bodyPr lIns="27093" tIns="27093" rIns="27093" bIns="27093" anchor="ctr"/>
          <a:lstStyle>
            <a:lvl1pPr>
              <a:defRPr sz="1800"/>
            </a:lvl1pPr>
          </a:lstStyle>
          <a:p>
            <a:r>
              <a:t>0</a:t>
            </a:r>
          </a:p>
        </p:txBody>
      </p:sp>
      <p:sp>
        <p:nvSpPr>
          <p:cNvPr id="82" name="a"/>
          <p:cNvSpPr txBox="1"/>
          <p:nvPr/>
        </p:nvSpPr>
        <p:spPr>
          <a:xfrm>
            <a:off x="10803194" y="7588118"/>
            <a:ext cx="173209" cy="327663"/>
          </a:xfrm>
          <a:prstGeom prst="rect">
            <a:avLst/>
          </a:prstGeom>
          <a:ln w="3175">
            <a:miter lim="400000"/>
          </a:ln>
          <a:extLst>
            <a:ext uri="{C572A759-6A51-4108-AA02-DFA0A04FC94B}">
              <ma14:wrappingTextBoxFlag xmlns:ma14="http://schemas.microsoft.com/office/mac/drawingml/2011/main" val="1"/>
            </a:ext>
          </a:extLst>
        </p:spPr>
        <p:txBody>
          <a:bodyPr lIns="27093" tIns="27093" rIns="27093" bIns="27093" anchor="ctr"/>
          <a:lstStyle>
            <a:lvl1pPr>
              <a:defRPr sz="1800"/>
            </a:lvl1pPr>
          </a:lstStyle>
          <a:p>
            <a:r>
              <a:t>a</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Rectangle"/>
          <p:cNvSpPr/>
          <p:nvPr/>
        </p:nvSpPr>
        <p:spPr>
          <a:xfrm>
            <a:off x="624840" y="6430009"/>
            <a:ext cx="2574251" cy="1195548"/>
          </a:xfrm>
          <a:prstGeom prst="rect">
            <a:avLst/>
          </a:prstGeom>
          <a:blipFill>
            <a:blip r:embed="rId2"/>
          </a:blipFill>
          <a:ln w="3175">
            <a:miter lim="400000"/>
          </a:ln>
        </p:spPr>
        <p:txBody>
          <a:bodyPr lIns="27093" tIns="27093" rIns="27093" bIns="27093" anchor="ctr"/>
          <a:lstStyle/>
          <a:p>
            <a:pPr>
              <a:defRPr sz="3400">
                <a:solidFill>
                  <a:srgbClr val="FFFFFF"/>
                </a:solidFill>
                <a:latin typeface="+mn-lt"/>
                <a:ea typeface="+mn-ea"/>
                <a:cs typeface="+mn-cs"/>
                <a:sym typeface="Helvetica Neue Light"/>
              </a:defRPr>
            </a:pPr>
            <a:endParaRPr/>
          </a:p>
        </p:txBody>
      </p:sp>
      <p:sp>
        <p:nvSpPr>
          <p:cNvPr id="85" name="Thus at x=0 and x=a, ψ(x) must go to zero, or, mathematically, ψ(0)=ψ(a)=0…"/>
          <p:cNvSpPr txBox="1"/>
          <p:nvPr/>
        </p:nvSpPr>
        <p:spPr>
          <a:xfrm>
            <a:off x="695959" y="241627"/>
            <a:ext cx="11794830" cy="6527146"/>
          </a:xfrm>
          <a:prstGeom prst="rect">
            <a:avLst/>
          </a:prstGeom>
          <a:ln w="3175">
            <a:miter lim="400000"/>
          </a:ln>
          <a:extLst>
            <a:ext uri="{C572A759-6A51-4108-AA02-DFA0A04FC94B}">
              <ma14:wrappingTextBoxFlag xmlns:ma14="http://schemas.microsoft.com/office/mac/drawingml/2011/main" val="1"/>
            </a:ext>
          </a:extLst>
        </p:spPr>
        <p:txBody>
          <a:bodyPr lIns="27093" tIns="27093" rIns="27093" bIns="27093">
            <a:spAutoFit/>
          </a:bodyPr>
          <a:lstStyle/>
          <a:p>
            <a:pPr algn="l"/>
            <a:r>
              <a:t>Thus at x=0 and x=a, ψ(x) must go to zero, or, mathematically, ψ(0)=ψ(a)=0</a:t>
            </a:r>
          </a:p>
          <a:p>
            <a:pPr algn="l"/>
            <a:endParaRPr/>
          </a:p>
          <a:p>
            <a:pPr algn="l"/>
            <a:r>
              <a:t>Now we know that cos(0)=1, so the cos(kx) solution can’t be valid.   So we have to chose ψ(x)=Asin(kx).   This certainly vanishes at x=0.</a:t>
            </a:r>
          </a:p>
          <a:p>
            <a:pPr algn="l"/>
            <a:endParaRPr/>
          </a:p>
          <a:p>
            <a:pPr algn="l"/>
            <a:r>
              <a:t>But what about x=a.  At that value of x we have ψ(x=a)=Asin(ka).  </a:t>
            </a:r>
          </a:p>
          <a:p>
            <a:pPr algn="l"/>
            <a:r>
              <a:t>In general sin(x) vanishes only when x is an integer multiple of π.  </a:t>
            </a:r>
          </a:p>
          <a:p>
            <a:pPr algn="l"/>
            <a:endParaRPr/>
          </a:p>
          <a:p>
            <a:pPr algn="l"/>
            <a:r>
              <a:t>Thus, we can have an allowed wavefunction, one that vanishes at both x=0 and x=a,</a:t>
            </a:r>
          </a:p>
          <a:p>
            <a:pPr algn="l">
              <a:defRPr>
                <a:latin typeface="Chalkboard SE Bold"/>
                <a:ea typeface="Chalkboard SE Bold"/>
                <a:cs typeface="Chalkboard SE Bold"/>
                <a:sym typeface="Chalkboard SE Bold"/>
              </a:defRPr>
            </a:pPr>
            <a:r>
              <a:t>only</a:t>
            </a:r>
            <a:r>
              <a:rPr>
                <a:latin typeface="Chalkboard SE Regular"/>
                <a:ea typeface="Chalkboard SE Regular"/>
                <a:cs typeface="Chalkboard SE Regular"/>
                <a:sym typeface="Chalkboard SE Regular"/>
              </a:rPr>
              <a:t> when ka=nπ, where n is a positive integer.  </a:t>
            </a:r>
          </a:p>
          <a:p>
            <a:pPr algn="l">
              <a:defRPr>
                <a:latin typeface="Chalkboard SE Bold"/>
                <a:ea typeface="Chalkboard SE Bold"/>
                <a:cs typeface="Chalkboard SE Bold"/>
                <a:sym typeface="Chalkboard SE Bold"/>
              </a:defRPr>
            </a:pPr>
            <a:endParaRPr>
              <a:latin typeface="Chalkboard SE Regular"/>
              <a:ea typeface="Chalkboard SE Regular"/>
              <a:cs typeface="Chalkboard SE Regular"/>
              <a:sym typeface="Chalkboard SE Regular"/>
            </a:endParaRPr>
          </a:p>
          <a:p>
            <a:pPr algn="l">
              <a:defRPr>
                <a:latin typeface="Chalkboard SE Bold"/>
                <a:ea typeface="Chalkboard SE Bold"/>
                <a:cs typeface="Chalkboard SE Bold"/>
                <a:sym typeface="Chalkboard SE Bold"/>
              </a:defRPr>
            </a:pPr>
            <a:r>
              <a:rPr>
                <a:latin typeface="Chalkboard SE Regular"/>
                <a:ea typeface="Chalkboard SE Regular"/>
                <a:cs typeface="Chalkboard SE Regular"/>
                <a:sym typeface="Chalkboard SE Regular"/>
              </a:rPr>
              <a:t>We remember that                     .  If we put this into the last equation, we have</a:t>
            </a:r>
          </a:p>
          <a:p>
            <a:pPr algn="l">
              <a:defRPr>
                <a:latin typeface="Chalkboard SE Bold"/>
                <a:ea typeface="Chalkboard SE Bold"/>
                <a:cs typeface="Chalkboard SE Bold"/>
                <a:sym typeface="Chalkboard SE Bold"/>
              </a:defRPr>
            </a:pPr>
            <a:r>
              <a:rPr>
                <a:latin typeface="Chalkboard SE Regular"/>
                <a:ea typeface="Chalkboard SE Regular"/>
                <a:cs typeface="Chalkboard SE Regular"/>
                <a:sym typeface="Chalkboard SE Regular"/>
              </a:rPr>
              <a:t> </a:t>
            </a:r>
          </a:p>
          <a:p>
            <a:pPr algn="l"/>
            <a:r>
              <a:t>                       .  We can solve this for the energy E, obtaining</a:t>
            </a:r>
          </a:p>
          <a:p>
            <a:pPr algn="l"/>
            <a:r>
              <a:t> </a:t>
            </a:r>
          </a:p>
        </p:txBody>
      </p:sp>
      <p:pic>
        <p:nvPicPr>
          <p:cNvPr id="86" name="MathTypeImage.pdf" descr="MathTypeImage.pdf"/>
          <p:cNvPicPr>
            <a:picLocks noChangeAspect="1"/>
          </p:cNvPicPr>
          <p:nvPr/>
        </p:nvPicPr>
        <p:blipFill>
          <a:blip r:embed="rId3">
            <a:extLst/>
          </a:blip>
          <a:stretch>
            <a:fillRect/>
          </a:stretch>
        </p:blipFill>
        <p:spPr>
          <a:xfrm>
            <a:off x="3658347" y="4018727"/>
            <a:ext cx="2120901" cy="571501"/>
          </a:xfrm>
          <a:prstGeom prst="rect">
            <a:avLst/>
          </a:prstGeom>
          <a:ln w="3175">
            <a:miter lim="400000"/>
          </a:ln>
        </p:spPr>
      </p:pic>
      <p:pic>
        <p:nvPicPr>
          <p:cNvPr id="87" name="MathTypeImage.pdf" descr="MathTypeImage.pdf"/>
          <p:cNvPicPr>
            <a:picLocks noChangeAspect="1"/>
          </p:cNvPicPr>
          <p:nvPr/>
        </p:nvPicPr>
        <p:blipFill>
          <a:blip r:embed="rId4">
            <a:extLst/>
          </a:blip>
          <a:stretch>
            <a:fillRect/>
          </a:stretch>
        </p:blipFill>
        <p:spPr>
          <a:xfrm>
            <a:off x="754380" y="5198574"/>
            <a:ext cx="2476501" cy="571501"/>
          </a:xfrm>
          <a:prstGeom prst="rect">
            <a:avLst/>
          </a:prstGeom>
          <a:ln w="3175">
            <a:miter lim="400000"/>
          </a:ln>
        </p:spPr>
      </p:pic>
      <p:pic>
        <p:nvPicPr>
          <p:cNvPr id="88" name="MathTypeImage.pdf" descr="MathTypeImage.pdf"/>
          <p:cNvPicPr>
            <a:picLocks noChangeAspect="1"/>
          </p:cNvPicPr>
          <p:nvPr/>
        </p:nvPicPr>
        <p:blipFill>
          <a:blip r:embed="rId5">
            <a:extLst/>
          </a:blip>
          <a:stretch>
            <a:fillRect/>
          </a:stretch>
        </p:blipFill>
        <p:spPr>
          <a:xfrm>
            <a:off x="754380" y="6626859"/>
            <a:ext cx="2413001" cy="876301"/>
          </a:xfrm>
          <a:prstGeom prst="rect">
            <a:avLst/>
          </a:prstGeom>
          <a:ln w="3175">
            <a:miter lim="400000"/>
          </a:ln>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his equation,                      illustrates a key feature of quantum mechanics:…"/>
          <p:cNvSpPr txBox="1"/>
          <p:nvPr/>
        </p:nvSpPr>
        <p:spPr>
          <a:xfrm>
            <a:off x="604986" y="200987"/>
            <a:ext cx="11794829" cy="7822546"/>
          </a:xfrm>
          <a:prstGeom prst="rect">
            <a:avLst/>
          </a:prstGeom>
          <a:ln w="3175">
            <a:miter lim="400000"/>
          </a:ln>
          <a:extLst>
            <a:ext uri="{C572A759-6A51-4108-AA02-DFA0A04FC94B}">
              <ma14:wrappingTextBoxFlag xmlns:ma14="http://schemas.microsoft.com/office/mac/drawingml/2011/main" val="1"/>
            </a:ext>
          </a:extLst>
        </p:spPr>
        <p:txBody>
          <a:bodyPr lIns="27093" tIns="27093" rIns="27093" bIns="27093">
            <a:spAutoFit/>
          </a:bodyPr>
          <a:lstStyle/>
          <a:p>
            <a:pPr algn="l"/>
            <a:r>
              <a:t>This equation,                      illustrates a key feature of quantum mechanics: </a:t>
            </a:r>
          </a:p>
          <a:p>
            <a:pPr algn="l"/>
            <a:endParaRPr/>
          </a:p>
          <a:p>
            <a:pPr algn="l"/>
            <a:r>
              <a:t>The value of the energy, even for a system as simple as a particle-in-a-box, can have only discrete values.  The quantity n is called the “quantum number”.</a:t>
            </a:r>
          </a:p>
          <a:p>
            <a:pPr algn="l"/>
            <a:endParaRPr/>
          </a:p>
          <a:p>
            <a:pPr algn="l"/>
            <a:r>
              <a:t>Consider a classical particle in the same box. Because the potential energy is zero, the total energy is just the kinetic energy, with value</a:t>
            </a:r>
          </a:p>
          <a:p>
            <a:pPr algn="l"/>
            <a:r>
              <a:t>E = T= ½ mv</a:t>
            </a:r>
            <a:r>
              <a:rPr baseline="31999"/>
              <a:t>2</a:t>
            </a:r>
            <a:r>
              <a:t>.  Since all values of the velocity are allowed, all values of the energy will be allowed.  This is a key difference with quantum mechanics, where only discrete energy states occur.</a:t>
            </a:r>
          </a:p>
          <a:p>
            <a:pPr algn="l"/>
            <a:endParaRPr/>
          </a:p>
          <a:p>
            <a:pPr algn="l"/>
            <a:r>
              <a:t>The crucial point is the requirement that the wavefunction be well behaved at the limits of the range of the independent variable x. </a:t>
            </a:r>
          </a:p>
          <a:p>
            <a:pPr algn="l"/>
            <a:endParaRPr/>
          </a:p>
          <a:p>
            <a:pPr algn="l"/>
            <a:r>
              <a:t>Note that the quantum number appears in the denominator (and squared).  Thus as the quantum number increases, the energy levels will draw apart quadratically.</a:t>
            </a:r>
          </a:p>
          <a:p>
            <a:pPr algn="l"/>
            <a:endParaRPr/>
          </a:p>
        </p:txBody>
      </p:sp>
      <p:pic>
        <p:nvPicPr>
          <p:cNvPr id="91" name="MathTypeImage.pdf" descr="MathTypeImage.pdf"/>
          <p:cNvPicPr>
            <a:picLocks noChangeAspect="1"/>
          </p:cNvPicPr>
          <p:nvPr/>
        </p:nvPicPr>
        <p:blipFill>
          <a:blip r:embed="rId2">
            <a:extLst/>
          </a:blip>
          <a:stretch>
            <a:fillRect/>
          </a:stretch>
        </p:blipFill>
        <p:spPr>
          <a:xfrm>
            <a:off x="2725420" y="93979"/>
            <a:ext cx="2413001" cy="876301"/>
          </a:xfrm>
          <a:prstGeom prst="rect">
            <a:avLst/>
          </a:prstGeom>
          <a:ln w="3175">
            <a:miter lim="400000"/>
          </a:ln>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This equation,                      illustrates a key feature of quantum mechanics:…"/>
          <p:cNvSpPr txBox="1"/>
          <p:nvPr/>
        </p:nvSpPr>
        <p:spPr>
          <a:xfrm>
            <a:off x="604986" y="200987"/>
            <a:ext cx="11794829" cy="5663546"/>
          </a:xfrm>
          <a:prstGeom prst="rect">
            <a:avLst/>
          </a:prstGeom>
          <a:ln w="3175">
            <a:miter lim="400000"/>
          </a:ln>
          <a:extLst>
            <a:ext uri="{C572A759-6A51-4108-AA02-DFA0A04FC94B}">
              <ma14:wrappingTextBoxFlag xmlns:ma14="http://schemas.microsoft.com/office/mac/drawingml/2011/main" val="1"/>
            </a:ext>
          </a:extLst>
        </p:spPr>
        <p:txBody>
          <a:bodyPr lIns="27093" tIns="27093" rIns="27093" bIns="27093">
            <a:spAutoFit/>
          </a:bodyPr>
          <a:lstStyle/>
          <a:p>
            <a:pPr algn="l"/>
            <a:r>
              <a:t>This equation,                      illustrates a key feature of quantum mechanics: </a:t>
            </a:r>
          </a:p>
          <a:p>
            <a:pPr algn="l"/>
            <a:endParaRPr/>
          </a:p>
          <a:p>
            <a:pPr algn="l"/>
            <a:r>
              <a:t>The value of the energy, even for a system as simple as a particle-in-a-box, can have only discrete values.  The quantity n is called the “quantum number”.</a:t>
            </a:r>
          </a:p>
          <a:p>
            <a:pPr algn="l"/>
            <a:endParaRPr/>
          </a:p>
          <a:p>
            <a:pPr algn="l"/>
            <a:r>
              <a:t>Consider a classical particle in the same box. Because the potential energy is zero, the total energy is just the kinetic energy, with value</a:t>
            </a:r>
          </a:p>
          <a:p>
            <a:pPr algn="l"/>
            <a:r>
              <a:t>E = T= ½ mv</a:t>
            </a:r>
            <a:r>
              <a:rPr baseline="31999"/>
              <a:t>2</a:t>
            </a:r>
            <a:r>
              <a:t>.  Since all values of the velocity are allowed, all values of the energy will be allowed.  This is a key difference with quantum mechanics, where only discrete energy states occur.</a:t>
            </a:r>
          </a:p>
          <a:p>
            <a:pPr algn="l"/>
            <a:endParaRPr/>
          </a:p>
          <a:p>
            <a:pPr algn="l"/>
            <a:r>
              <a:t>The crucial point is the requirement that the wavefunction be well behaved at the limits of the range of the independent variable x. </a:t>
            </a:r>
          </a:p>
        </p:txBody>
      </p:sp>
      <p:pic>
        <p:nvPicPr>
          <p:cNvPr id="94" name="MathTypeImage.pdf" descr="MathTypeImage.pdf"/>
          <p:cNvPicPr>
            <a:picLocks noChangeAspect="1"/>
          </p:cNvPicPr>
          <p:nvPr/>
        </p:nvPicPr>
        <p:blipFill>
          <a:blip r:embed="rId2">
            <a:extLst/>
          </a:blip>
          <a:stretch>
            <a:fillRect/>
          </a:stretch>
        </p:blipFill>
        <p:spPr>
          <a:xfrm>
            <a:off x="2725420" y="93979"/>
            <a:ext cx="2413001" cy="876301"/>
          </a:xfrm>
          <a:prstGeom prst="rect">
            <a:avLst/>
          </a:prstGeom>
          <a:ln w="3175">
            <a:miter lim="400000"/>
          </a:ln>
        </p:spPr>
      </p:pic>
      <p:sp>
        <p:nvSpPr>
          <p:cNvPr id="95" name="Note that the quantum number appears in the numerator (and squared).  Thus as the quantum number increases, the energy levels will draw apart quadratically, as shown on the right."/>
          <p:cNvSpPr txBox="1"/>
          <p:nvPr/>
        </p:nvSpPr>
        <p:spPr>
          <a:xfrm>
            <a:off x="607014" y="5761894"/>
            <a:ext cx="7965241" cy="2640946"/>
          </a:xfrm>
          <a:prstGeom prst="rect">
            <a:avLst/>
          </a:prstGeom>
          <a:ln w="3175">
            <a:miter lim="400000"/>
          </a:ln>
          <a:extLst>
            <a:ext uri="{C572A759-6A51-4108-AA02-DFA0A04FC94B}">
              <ma14:wrappingTextBoxFlag xmlns:ma14="http://schemas.microsoft.com/office/mac/drawingml/2011/main" val="1"/>
            </a:ext>
          </a:extLst>
        </p:spPr>
        <p:txBody>
          <a:bodyPr lIns="27093" tIns="27093" rIns="27093" bIns="27093" anchor="ctr">
            <a:spAutoFit/>
          </a:bodyPr>
          <a:lstStyle/>
          <a:p>
            <a:pPr algn="l"/>
            <a:endParaRPr/>
          </a:p>
          <a:p>
            <a:pPr algn="l"/>
            <a:endParaRPr/>
          </a:p>
          <a:p>
            <a:pPr algn="l"/>
            <a:r>
              <a:t>Note that the quantum number appears in the numerator (and squared).  Thus as the quantum number increases, the energy levels will draw apart quadratically, as shown on the right.</a:t>
            </a:r>
          </a:p>
        </p:txBody>
      </p:sp>
      <p:pic>
        <p:nvPicPr>
          <p:cNvPr id="96" name="Line" descr="Line"/>
          <p:cNvPicPr>
            <a:picLocks/>
          </p:cNvPicPr>
          <p:nvPr/>
        </p:nvPicPr>
        <p:blipFill>
          <a:blip r:embed="rId3">
            <a:extLst/>
          </a:blip>
          <a:stretch>
            <a:fillRect/>
          </a:stretch>
        </p:blipFill>
        <p:spPr>
          <a:xfrm>
            <a:off x="9809427" y="6645788"/>
            <a:ext cx="923366" cy="76201"/>
          </a:xfrm>
          <a:prstGeom prst="rect">
            <a:avLst/>
          </a:prstGeom>
        </p:spPr>
      </p:pic>
      <p:pic>
        <p:nvPicPr>
          <p:cNvPr id="98" name="Line" descr="Line"/>
          <p:cNvPicPr>
            <a:picLocks/>
          </p:cNvPicPr>
          <p:nvPr/>
        </p:nvPicPr>
        <p:blipFill>
          <a:blip r:embed="rId3">
            <a:extLst/>
          </a:blip>
          <a:stretch>
            <a:fillRect/>
          </a:stretch>
        </p:blipFill>
        <p:spPr>
          <a:xfrm>
            <a:off x="9809427" y="8232296"/>
            <a:ext cx="923366" cy="76201"/>
          </a:xfrm>
          <a:prstGeom prst="rect">
            <a:avLst/>
          </a:prstGeom>
        </p:spPr>
      </p:pic>
      <p:pic>
        <p:nvPicPr>
          <p:cNvPr id="100" name="Line" descr="Line"/>
          <p:cNvPicPr>
            <a:picLocks/>
          </p:cNvPicPr>
          <p:nvPr/>
        </p:nvPicPr>
        <p:blipFill>
          <a:blip r:embed="rId3">
            <a:extLst/>
          </a:blip>
          <a:stretch>
            <a:fillRect/>
          </a:stretch>
        </p:blipFill>
        <p:spPr>
          <a:xfrm>
            <a:off x="9809427" y="9047643"/>
            <a:ext cx="923366" cy="76201"/>
          </a:xfrm>
          <a:prstGeom prst="rect">
            <a:avLst/>
          </a:prstGeom>
        </p:spPr>
      </p:pic>
      <p:pic>
        <p:nvPicPr>
          <p:cNvPr id="102" name="Line" descr="Line"/>
          <p:cNvPicPr>
            <a:picLocks/>
          </p:cNvPicPr>
          <p:nvPr/>
        </p:nvPicPr>
        <p:blipFill>
          <a:blip r:embed="rId3">
            <a:extLst/>
          </a:blip>
          <a:stretch>
            <a:fillRect/>
          </a:stretch>
        </p:blipFill>
        <p:spPr>
          <a:xfrm>
            <a:off x="9809427" y="9249080"/>
            <a:ext cx="923366" cy="76201"/>
          </a:xfrm>
          <a:prstGeom prst="rect">
            <a:avLst/>
          </a:prstGeom>
        </p:spPr>
      </p:pic>
      <p:sp>
        <p:nvSpPr>
          <p:cNvPr id="104" name="Line"/>
          <p:cNvSpPr/>
          <p:nvPr/>
        </p:nvSpPr>
        <p:spPr>
          <a:xfrm flipV="1">
            <a:off x="9190840" y="6571928"/>
            <a:ext cx="1" cy="2765928"/>
          </a:xfrm>
          <a:prstGeom prst="line">
            <a:avLst/>
          </a:prstGeom>
          <a:ln w="25400">
            <a:solidFill>
              <a:srgbClr val="FFFFFF"/>
            </a:solidFill>
            <a:miter lim="400000"/>
            <a:tailEnd type="arrow"/>
          </a:ln>
        </p:spPr>
        <p:txBody>
          <a:bodyPr lIns="27093" tIns="27093" rIns="27093" bIns="27093" anchor="ctr"/>
          <a:lstStyle/>
          <a:p>
            <a:pPr>
              <a:defRPr sz="3400">
                <a:solidFill>
                  <a:srgbClr val="FFFFFF"/>
                </a:solidFill>
                <a:latin typeface="+mn-lt"/>
                <a:ea typeface="+mn-ea"/>
                <a:cs typeface="+mn-cs"/>
                <a:sym typeface="Helvetica Neue Light"/>
              </a:defRPr>
            </a:pPr>
            <a:endParaRPr/>
          </a:p>
        </p:txBody>
      </p:sp>
      <p:sp>
        <p:nvSpPr>
          <p:cNvPr id="105" name="Energy / in units of π2ℏ2/2ma2"/>
          <p:cNvSpPr txBox="1"/>
          <p:nvPr/>
        </p:nvSpPr>
        <p:spPr>
          <a:xfrm rot="16200000">
            <a:off x="7439193" y="7803247"/>
            <a:ext cx="2649725" cy="305830"/>
          </a:xfrm>
          <a:prstGeom prst="rect">
            <a:avLst/>
          </a:prstGeom>
          <a:ln w="3175">
            <a:miter lim="400000"/>
          </a:ln>
          <a:extLst>
            <a:ext uri="{C572A759-6A51-4108-AA02-DFA0A04FC94B}">
              <ma14:wrappingTextBoxFlag xmlns:ma14="http://schemas.microsoft.com/office/mac/drawingml/2011/main" val="1"/>
            </a:ext>
          </a:extLst>
        </p:spPr>
        <p:txBody>
          <a:bodyPr wrap="none" lIns="27093" tIns="27093" rIns="27093" bIns="27093" anchor="ctr">
            <a:spAutoFit/>
          </a:bodyPr>
          <a:lstStyle/>
          <a:p>
            <a:pPr>
              <a:defRPr sz="1400"/>
            </a:pPr>
            <a:r>
              <a:t>Energy / in units of π</a:t>
            </a:r>
            <a:r>
              <a:rPr baseline="31999"/>
              <a:t>2</a:t>
            </a:r>
            <a:r>
              <a:rPr>
                <a:latin typeface="小塚ゴシック Pro B"/>
                <a:ea typeface="小塚ゴシック Pro B"/>
                <a:cs typeface="小塚ゴシック Pro B"/>
                <a:sym typeface="小塚ゴシック Pro B"/>
              </a:rPr>
              <a:t>ℏ</a:t>
            </a:r>
            <a:r>
              <a:rPr baseline="31999"/>
              <a:t>2</a:t>
            </a:r>
            <a:r>
              <a:rPr>
                <a:latin typeface="小塚ゴシック Pro B"/>
                <a:ea typeface="小塚ゴシック Pro B"/>
                <a:cs typeface="小塚ゴシック Pro B"/>
                <a:sym typeface="小塚ゴシック Pro B"/>
              </a:rPr>
              <a:t>/2ma</a:t>
            </a:r>
            <a:r>
              <a:rPr baseline="31999"/>
              <a:t>2</a:t>
            </a:r>
          </a:p>
        </p:txBody>
      </p:sp>
      <p:sp>
        <p:nvSpPr>
          <p:cNvPr id="106" name="n=1"/>
          <p:cNvSpPr txBox="1"/>
          <p:nvPr/>
        </p:nvSpPr>
        <p:spPr>
          <a:xfrm>
            <a:off x="11067145" y="9022739"/>
            <a:ext cx="544464" cy="481946"/>
          </a:xfrm>
          <a:prstGeom prst="rect">
            <a:avLst/>
          </a:prstGeom>
          <a:ln w="3175">
            <a:miter lim="400000"/>
          </a:ln>
          <a:extLst>
            <a:ext uri="{C572A759-6A51-4108-AA02-DFA0A04FC94B}">
              <ma14:wrappingTextBoxFlag xmlns:ma14="http://schemas.microsoft.com/office/mac/drawingml/2011/main" val="1"/>
            </a:ext>
          </a:extLst>
        </p:spPr>
        <p:txBody>
          <a:bodyPr wrap="none" lIns="27093" tIns="27093" rIns="27093" bIns="27093" anchor="ctr">
            <a:spAutoFit/>
          </a:bodyPr>
          <a:lstStyle/>
          <a:p>
            <a:r>
              <a:t>n=1</a:t>
            </a:r>
          </a:p>
        </p:txBody>
      </p:sp>
      <p:sp>
        <p:nvSpPr>
          <p:cNvPr id="107" name="n=2"/>
          <p:cNvSpPr txBox="1"/>
          <p:nvPr/>
        </p:nvSpPr>
        <p:spPr>
          <a:xfrm>
            <a:off x="11067145" y="8765646"/>
            <a:ext cx="544464" cy="481946"/>
          </a:xfrm>
          <a:prstGeom prst="rect">
            <a:avLst/>
          </a:prstGeom>
          <a:ln w="3175">
            <a:miter lim="400000"/>
          </a:ln>
          <a:extLst>
            <a:ext uri="{C572A759-6A51-4108-AA02-DFA0A04FC94B}">
              <ma14:wrappingTextBoxFlag xmlns:ma14="http://schemas.microsoft.com/office/mac/drawingml/2011/main" val="1"/>
            </a:ext>
          </a:extLst>
        </p:spPr>
        <p:txBody>
          <a:bodyPr wrap="none" lIns="27093" tIns="27093" rIns="27093" bIns="27093" anchor="ctr">
            <a:spAutoFit/>
          </a:bodyPr>
          <a:lstStyle/>
          <a:p>
            <a:r>
              <a:t>n=2</a:t>
            </a:r>
          </a:p>
        </p:txBody>
      </p:sp>
      <p:sp>
        <p:nvSpPr>
          <p:cNvPr id="108" name="n=3"/>
          <p:cNvSpPr txBox="1"/>
          <p:nvPr/>
        </p:nvSpPr>
        <p:spPr>
          <a:xfrm>
            <a:off x="11067145" y="8029424"/>
            <a:ext cx="544464" cy="481946"/>
          </a:xfrm>
          <a:prstGeom prst="rect">
            <a:avLst/>
          </a:prstGeom>
          <a:ln w="3175">
            <a:miter lim="400000"/>
          </a:ln>
          <a:extLst>
            <a:ext uri="{C572A759-6A51-4108-AA02-DFA0A04FC94B}">
              <ma14:wrappingTextBoxFlag xmlns:ma14="http://schemas.microsoft.com/office/mac/drawingml/2011/main" val="1"/>
            </a:ext>
          </a:extLst>
        </p:spPr>
        <p:txBody>
          <a:bodyPr wrap="none" lIns="27093" tIns="27093" rIns="27093" bIns="27093" anchor="ctr">
            <a:spAutoFit/>
          </a:bodyPr>
          <a:lstStyle/>
          <a:p>
            <a:r>
              <a:t>n=3</a:t>
            </a:r>
          </a:p>
        </p:txBody>
      </p:sp>
      <p:sp>
        <p:nvSpPr>
          <p:cNvPr id="109" name="n=4"/>
          <p:cNvSpPr txBox="1"/>
          <p:nvPr/>
        </p:nvSpPr>
        <p:spPr>
          <a:xfrm>
            <a:off x="10950305" y="6442915"/>
            <a:ext cx="544464" cy="481946"/>
          </a:xfrm>
          <a:prstGeom prst="rect">
            <a:avLst/>
          </a:prstGeom>
          <a:ln w="3175">
            <a:miter lim="400000"/>
          </a:ln>
          <a:extLst>
            <a:ext uri="{C572A759-6A51-4108-AA02-DFA0A04FC94B}">
              <ma14:wrappingTextBoxFlag xmlns:ma14="http://schemas.microsoft.com/office/mac/drawingml/2011/main" val="1"/>
            </a:ext>
          </a:extLst>
        </p:spPr>
        <p:txBody>
          <a:bodyPr wrap="none" lIns="27093" tIns="27093" rIns="27093" bIns="27093" anchor="ctr">
            <a:spAutoFit/>
          </a:bodyPr>
          <a:lstStyle/>
          <a:p>
            <a:r>
              <a:t>n=4</a:t>
            </a:r>
          </a:p>
        </p:txBody>
      </p:sp>
      <p:pic>
        <p:nvPicPr>
          <p:cNvPr id="111" name="Connection Line" descr="Connection Line"/>
          <p:cNvPicPr>
            <a:picLocks/>
          </p:cNvPicPr>
          <p:nvPr/>
        </p:nvPicPr>
        <p:blipFill>
          <a:blip r:embed="rId4">
            <a:extLst/>
          </a:blip>
          <a:stretch>
            <a:fillRect/>
          </a:stretch>
        </p:blipFill>
        <p:spPr>
          <a:xfrm>
            <a:off x="6693033" y="8355815"/>
            <a:ext cx="1570947" cy="191096"/>
          </a:xfrm>
          <a:prstGeom prst="rect">
            <a:avLst/>
          </a:prstGeom>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Rectangle"/>
          <p:cNvSpPr/>
          <p:nvPr/>
        </p:nvSpPr>
        <p:spPr>
          <a:xfrm>
            <a:off x="604986" y="1447078"/>
            <a:ext cx="3015060" cy="467242"/>
          </a:xfrm>
          <a:prstGeom prst="rect">
            <a:avLst/>
          </a:prstGeom>
          <a:blipFill>
            <a:blip r:embed="rId2"/>
          </a:blipFill>
          <a:ln w="3175">
            <a:miter lim="400000"/>
          </a:ln>
        </p:spPr>
        <p:txBody>
          <a:bodyPr lIns="27093" tIns="27093" rIns="27093" bIns="27093" anchor="ctr"/>
          <a:lstStyle/>
          <a:p>
            <a:pPr>
              <a:defRPr sz="3400">
                <a:solidFill>
                  <a:srgbClr val="FFFFFF"/>
                </a:solidFill>
                <a:latin typeface="+mn-lt"/>
                <a:ea typeface="+mn-ea"/>
                <a:cs typeface="+mn-cs"/>
                <a:sym typeface="Helvetica Neue Light"/>
              </a:defRPr>
            </a:pPr>
            <a:endParaRPr/>
          </a:p>
        </p:txBody>
      </p:sp>
      <p:sp>
        <p:nvSpPr>
          <p:cNvPr id="115" name="The same quantization applies to a number of other simple model physical systems, that can be applied to many physically and chemically interesting systems.…"/>
          <p:cNvSpPr txBox="1"/>
          <p:nvPr/>
        </p:nvSpPr>
        <p:spPr>
          <a:xfrm>
            <a:off x="604986" y="333067"/>
            <a:ext cx="11794829" cy="8254346"/>
          </a:xfrm>
          <a:prstGeom prst="rect">
            <a:avLst/>
          </a:prstGeom>
          <a:ln w="3175">
            <a:miter lim="400000"/>
          </a:ln>
          <a:extLst>
            <a:ext uri="{C572A759-6A51-4108-AA02-DFA0A04FC94B}">
              <ma14:wrappingTextBoxFlag xmlns:ma14="http://schemas.microsoft.com/office/mac/drawingml/2011/main" val="1"/>
            </a:ext>
          </a:extLst>
        </p:spPr>
        <p:txBody>
          <a:bodyPr lIns="27093" tIns="27093" rIns="27093" bIns="27093">
            <a:spAutoFit/>
          </a:bodyPr>
          <a:lstStyle/>
          <a:p>
            <a:pPr algn="l"/>
            <a:r>
              <a:rPr dirty="0"/>
              <a:t>The same quantization applies to a number of other simple model physical systems, that can be applied to many physically and chemically interesting systems.</a:t>
            </a:r>
          </a:p>
          <a:p>
            <a:pPr algn="l"/>
            <a:endParaRPr dirty="0"/>
          </a:p>
          <a:p>
            <a:pPr algn="l"/>
            <a:r>
              <a:rPr dirty="0"/>
              <a:t>Harmonic Oscillator</a:t>
            </a:r>
          </a:p>
          <a:p>
            <a:pPr algn="l"/>
            <a:endParaRPr dirty="0"/>
          </a:p>
          <a:p>
            <a:pPr algn="l"/>
            <a:r>
              <a:rPr dirty="0"/>
              <a:t>A harmonic oscillator is an excellent model for the vibrational motion of atoms relative to their equilibrium positions.  We assume Hooke’s law whereby the force that returns the atomic positions to their equilibrium values is inversely proportional to the displacement from equilbrium.   F = - k (x-x</a:t>
            </a:r>
            <a:r>
              <a:rPr baseline="-5999" dirty="0"/>
              <a:t>o</a:t>
            </a:r>
            <a:r>
              <a:rPr dirty="0"/>
              <a:t>), where xo designates the equilbrium position and k is the force constant (not the same thing as the wavevector k which we introduced earlier in simplifying the Schrodinger equation for the particle-in-a-box.</a:t>
            </a:r>
          </a:p>
          <a:p>
            <a:pPr algn="l"/>
            <a:endParaRPr dirty="0"/>
          </a:p>
          <a:p>
            <a:pPr algn="l"/>
            <a:r>
              <a:rPr dirty="0"/>
              <a:t>Since the force is defined in physics as the negative first derivative of the potential, the potential for the harmonic oscillator is V(x-x</a:t>
            </a:r>
            <a:r>
              <a:rPr baseline="-5999" dirty="0"/>
              <a:t>o</a:t>
            </a:r>
            <a:r>
              <a:rPr dirty="0"/>
              <a:t>) = ½ kx</a:t>
            </a:r>
            <a:r>
              <a:rPr baseline="31999" dirty="0"/>
              <a:t>2</a:t>
            </a:r>
            <a:r>
              <a:rPr dirty="0"/>
              <a:t>.  Here k is called the force constant, which is different from the k (called the wavevector) which we introduced earlier in our solution of the Schrodinger equation for the particle-in-a-box.</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Here is the potential for the harmonic oscillator…"/>
          <p:cNvSpPr txBox="1"/>
          <p:nvPr/>
        </p:nvSpPr>
        <p:spPr>
          <a:xfrm>
            <a:off x="876766" y="327987"/>
            <a:ext cx="11794829" cy="7441353"/>
          </a:xfrm>
          <a:prstGeom prst="rect">
            <a:avLst/>
          </a:prstGeom>
          <a:ln w="3175">
            <a:miter lim="400000"/>
          </a:ln>
          <a:extLst>
            <a:ext uri="{C572A759-6A51-4108-AA02-DFA0A04FC94B}">
              <ma14:wrappingTextBoxFlag xmlns:ma14="http://schemas.microsoft.com/office/mac/drawingml/2011/main" val="1"/>
            </a:ext>
          </a:extLst>
        </p:spPr>
        <p:txBody>
          <a:bodyPr lIns="27093" tIns="27093" rIns="27093" bIns="27093">
            <a:spAutoFit/>
          </a:bodyPr>
          <a:lstStyle/>
          <a:p>
            <a:pPr algn="l"/>
            <a:r>
              <a:rPr dirty="0"/>
              <a:t>Here is the potential for the harmonic oscillator</a:t>
            </a:r>
          </a:p>
          <a:p>
            <a:pPr algn="l"/>
            <a:endParaRPr dirty="0"/>
          </a:p>
          <a:p>
            <a:pPr algn="l"/>
            <a:endParaRPr dirty="0"/>
          </a:p>
          <a:p>
            <a:pPr algn="l"/>
            <a:endParaRPr dirty="0"/>
          </a:p>
          <a:p>
            <a:pPr algn="l"/>
            <a:r>
              <a:rPr dirty="0"/>
              <a:t>The kinetic energy operator in the Schrodinger equation is unchanged from the particle-in-a-box.   The boundary condition on the wavefunction is also the same: Ψ(x) must go to zero whenever the potential is infinite.  You can show mathematically that this condition can be achieved only for values of the energy which satisfy the equation.</a:t>
            </a:r>
          </a:p>
          <a:p>
            <a:pPr algn="l"/>
            <a:r>
              <a:rPr dirty="0"/>
              <a:t>         E</a:t>
            </a:r>
            <a:r>
              <a:rPr baseline="-5999" dirty="0"/>
              <a:t>n</a:t>
            </a:r>
            <a:r>
              <a:rPr dirty="0"/>
              <a:t> = (n+½)h𝝂</a:t>
            </a:r>
            <a:r>
              <a:rPr dirty="0">
                <a:latin typeface="小塚明朝 Pr6N B"/>
                <a:ea typeface="小塚明朝 Pr6N B"/>
                <a:cs typeface="小塚明朝 Pr6N B"/>
                <a:sym typeface="小塚明朝 Pr6N B"/>
              </a:rPr>
              <a:t> </a:t>
            </a:r>
            <a:r>
              <a:rPr dirty="0"/>
              <a:t>, where                  </a:t>
            </a:r>
          </a:p>
          <a:p>
            <a:pPr algn="l"/>
            <a:endParaRPr lang="en-US" dirty="0" smtClean="0"/>
          </a:p>
          <a:p>
            <a:pPr algn="l"/>
            <a:r>
              <a:rPr dirty="0" smtClean="0"/>
              <a:t>Here </a:t>
            </a:r>
            <a:r>
              <a:rPr dirty="0"/>
              <a:t>k is the force constant and 𝞵 is the “reduced mass” (the effective mass of the oscillator). For a diatomic molecule A–B, the reduced mass is 𝞵= m</a:t>
            </a:r>
            <a:r>
              <a:rPr baseline="-5999" dirty="0"/>
              <a:t>a</a:t>
            </a:r>
            <a:r>
              <a:rPr dirty="0"/>
              <a:t> m</a:t>
            </a:r>
            <a:r>
              <a:rPr baseline="-5999" dirty="0"/>
              <a:t>b</a:t>
            </a:r>
            <a:r>
              <a:rPr dirty="0"/>
              <a:t>/ (m</a:t>
            </a:r>
            <a:r>
              <a:rPr baseline="-5999" dirty="0"/>
              <a:t>a</a:t>
            </a:r>
            <a:r>
              <a:rPr dirty="0"/>
              <a:t> + m</a:t>
            </a:r>
            <a:r>
              <a:rPr baseline="-5999" dirty="0"/>
              <a:t>b</a:t>
            </a:r>
            <a:r>
              <a:rPr dirty="0"/>
              <a:t>).  The quantity 𝝂 is called the “frequency” of the oscillator.  Its units are s</a:t>
            </a:r>
            <a:r>
              <a:rPr baseline="31999" dirty="0"/>
              <a:t>–1</a:t>
            </a:r>
            <a:r>
              <a:rPr dirty="0"/>
              <a:t> (or commonly called cycles per second).  Note that the “angular frequency” (radians per second), often designated ω, is 2π𝝂. </a:t>
            </a:r>
          </a:p>
          <a:p>
            <a:pPr algn="l"/>
            <a:endParaRPr dirty="0"/>
          </a:p>
          <a:p>
            <a:pPr algn="l"/>
            <a:r>
              <a:rPr dirty="0"/>
              <a:t>For the harmonic oscillator, the quantum numbers run from n=0 to infinity.  The energy levels are equally spaced, h𝝂 apart.  Note that the lowest energy level (n=0) is ½h𝝂</a:t>
            </a:r>
            <a:r>
              <a:rPr dirty="0">
                <a:latin typeface="小塚明朝 Pr6N B"/>
                <a:ea typeface="小塚明朝 Pr6N B"/>
                <a:cs typeface="小塚明朝 Pr6N B"/>
                <a:sym typeface="小塚明朝 Pr6N B"/>
              </a:rPr>
              <a:t>,</a:t>
            </a:r>
            <a:r>
              <a:rPr dirty="0"/>
              <a:t> not zero!  This is the so-called “zero-point energy” of the oscillator.</a:t>
            </a:r>
          </a:p>
        </p:txBody>
      </p:sp>
      <p:grpSp>
        <p:nvGrpSpPr>
          <p:cNvPr id="122" name="Group"/>
          <p:cNvGrpSpPr/>
          <p:nvPr/>
        </p:nvGrpSpPr>
        <p:grpSpPr>
          <a:xfrm>
            <a:off x="7853953" y="381016"/>
            <a:ext cx="2447223" cy="1679722"/>
            <a:chOff x="0" y="0"/>
            <a:chExt cx="2447221" cy="1679720"/>
          </a:xfrm>
        </p:grpSpPr>
        <p:sp>
          <p:nvSpPr>
            <p:cNvPr id="118" name="Line"/>
            <p:cNvSpPr/>
            <p:nvPr/>
          </p:nvSpPr>
          <p:spPr>
            <a:xfrm>
              <a:off x="0" y="1245708"/>
              <a:ext cx="2172194" cy="1"/>
            </a:xfrm>
            <a:prstGeom prst="line">
              <a:avLst/>
            </a:prstGeom>
            <a:noFill/>
            <a:ln w="25400" cap="flat">
              <a:solidFill>
                <a:srgbClr val="FFFFFF"/>
              </a:solidFill>
              <a:prstDash val="solid"/>
              <a:miter lim="400000"/>
              <a:tailEnd type="arrow" w="med" len="med"/>
            </a:ln>
            <a:effectLst/>
          </p:spPr>
          <p:txBody>
            <a:bodyPr wrap="square" lIns="27093" tIns="27093" rIns="27093" bIns="27093" numCol="1" anchor="ctr">
              <a:noAutofit/>
            </a:bodyPr>
            <a:lstStyle/>
            <a:p>
              <a:pPr>
                <a:defRPr sz="3400">
                  <a:solidFill>
                    <a:srgbClr val="FFFFFF"/>
                  </a:solidFill>
                  <a:latin typeface="+mn-lt"/>
                  <a:ea typeface="+mn-ea"/>
                  <a:cs typeface="+mn-cs"/>
                  <a:sym typeface="Helvetica Neue Light"/>
                </a:defRPr>
              </a:pPr>
              <a:endParaRPr/>
            </a:p>
          </p:txBody>
        </p:sp>
        <p:sp>
          <p:nvSpPr>
            <p:cNvPr id="119" name="x"/>
            <p:cNvSpPr txBox="1"/>
            <p:nvPr/>
          </p:nvSpPr>
          <p:spPr>
            <a:xfrm>
              <a:off x="2210590" y="966635"/>
              <a:ext cx="236632" cy="481946"/>
            </a:xfrm>
            <a:prstGeom prst="rect">
              <a:avLst/>
            </a:prstGeom>
            <a:noFill/>
            <a:ln w="3175" cap="flat">
              <a:noFill/>
              <a:miter lim="400000"/>
            </a:ln>
            <a:effectLst/>
            <a:extLst>
              <a:ext uri="{C572A759-6A51-4108-AA02-DFA0A04FC94B}">
                <ma14:wrappingTextBoxFlag xmlns:ma14="http://schemas.microsoft.com/office/mac/drawingml/2011/main" val="1"/>
              </a:ext>
            </a:extLst>
          </p:spPr>
          <p:txBody>
            <a:bodyPr wrap="none" lIns="27093" tIns="27093" rIns="27093" bIns="27093" numCol="1" anchor="ctr">
              <a:spAutoFit/>
            </a:bodyPr>
            <a:lstStyle/>
            <a:p>
              <a:r>
                <a:t>x</a:t>
              </a:r>
            </a:p>
          </p:txBody>
        </p:sp>
        <p:sp>
          <p:nvSpPr>
            <p:cNvPr id="120" name="xo"/>
            <p:cNvSpPr txBox="1"/>
            <p:nvPr/>
          </p:nvSpPr>
          <p:spPr>
            <a:xfrm>
              <a:off x="917002" y="1197775"/>
              <a:ext cx="335650" cy="481946"/>
            </a:xfrm>
            <a:prstGeom prst="rect">
              <a:avLst/>
            </a:prstGeom>
            <a:noFill/>
            <a:ln w="3175" cap="flat">
              <a:noFill/>
              <a:miter lim="400000"/>
            </a:ln>
            <a:effectLst/>
            <a:extLst>
              <a:ext uri="{C572A759-6A51-4108-AA02-DFA0A04FC94B}">
                <ma14:wrappingTextBoxFlag xmlns:ma14="http://schemas.microsoft.com/office/mac/drawingml/2011/main" val="1"/>
              </a:ext>
            </a:extLst>
          </p:spPr>
          <p:txBody>
            <a:bodyPr wrap="none" lIns="27093" tIns="27093" rIns="27093" bIns="27093" numCol="1" anchor="ctr">
              <a:spAutoFit/>
            </a:bodyPr>
            <a:lstStyle/>
            <a:p>
              <a:r>
                <a:t>x</a:t>
              </a:r>
              <a:r>
                <a:rPr baseline="-5999"/>
                <a:t>o</a:t>
              </a:r>
            </a:p>
          </p:txBody>
        </p:sp>
        <p:pic>
          <p:nvPicPr>
            <p:cNvPr id="121" name="pasted-image.pdf" descr="pasted-image.pdf"/>
            <p:cNvPicPr>
              <a:picLocks noChangeAspect="1"/>
            </p:cNvPicPr>
            <p:nvPr/>
          </p:nvPicPr>
          <p:blipFill>
            <a:blip r:embed="rId2">
              <a:extLst/>
            </a:blip>
            <a:stretch>
              <a:fillRect/>
            </a:stretch>
          </p:blipFill>
          <p:spPr>
            <a:xfrm>
              <a:off x="140740" y="0"/>
              <a:ext cx="1888174" cy="1260554"/>
            </a:xfrm>
            <a:prstGeom prst="rect">
              <a:avLst/>
            </a:prstGeom>
            <a:ln w="3175" cap="flat">
              <a:noFill/>
              <a:miter lim="400000"/>
            </a:ln>
            <a:effectLst/>
          </p:spPr>
        </p:pic>
      </p:grpSp>
      <p:pic>
        <p:nvPicPr>
          <p:cNvPr id="123" name="MathTypeImage.pdf" descr="MathTypeImage.pdf"/>
          <p:cNvPicPr>
            <a:picLocks noChangeAspect="1"/>
          </p:cNvPicPr>
          <p:nvPr/>
        </p:nvPicPr>
        <p:blipFill>
          <a:blip r:embed="rId3">
            <a:extLst/>
          </a:blip>
          <a:stretch>
            <a:fillRect/>
          </a:stretch>
        </p:blipFill>
        <p:spPr>
          <a:xfrm>
            <a:off x="5153435" y="3291462"/>
            <a:ext cx="1981201" cy="901701"/>
          </a:xfrm>
          <a:prstGeom prst="rect">
            <a:avLst/>
          </a:prstGeom>
          <a:ln w="3175">
            <a:miter lim="400000"/>
          </a:ln>
        </p:spPr>
      </p:pic>
    </p:spTree>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Industrial">
  <a:themeElements>
    <a:clrScheme name="Industrial">
      <a:dk1>
        <a:srgbClr val="2A30FF"/>
      </a:dk1>
      <a:lt1>
        <a:srgbClr val="FFFED5"/>
      </a:lt1>
      <a:dk2>
        <a:srgbClr val="53585F"/>
      </a:dk2>
      <a:lt2>
        <a:srgbClr val="DCDEE0"/>
      </a:lt2>
      <a:accent1>
        <a:srgbClr val="0073CF"/>
      </a:accent1>
      <a:accent2>
        <a:srgbClr val="1A941F"/>
      </a:accent2>
      <a:accent3>
        <a:srgbClr val="DCBD23"/>
      </a:accent3>
      <a:accent4>
        <a:srgbClr val="DE6A10"/>
      </a:accent4>
      <a:accent5>
        <a:srgbClr val="C82506"/>
      </a:accent5>
      <a:accent6>
        <a:srgbClr val="773F9B"/>
      </a:accent6>
      <a:hlink>
        <a:srgbClr val="0000FF"/>
      </a:hlink>
      <a:folHlink>
        <a:srgbClr val="FF00FF"/>
      </a:folHlink>
    </a:clrScheme>
    <a:fontScheme name="Industrial">
      <a:majorFont>
        <a:latin typeface="Helvetica Neue Light"/>
        <a:ea typeface="Helvetica Neue Light"/>
        <a:cs typeface="Helvetica Neue Light"/>
      </a:majorFont>
      <a:minorFont>
        <a:latin typeface="Helvetica Neue Light"/>
        <a:ea typeface="Helvetica Neue Light"/>
        <a:cs typeface="Helvetica Neue Light"/>
      </a:minorFont>
    </a:fontScheme>
    <a:fmtScheme name="Industri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3175" cap="flat">
          <a:noFill/>
          <a:miter lim="400000"/>
        </a:ln>
        <a:effectLst/>
        <a:sp3d/>
      </a:spPr>
      <a:bodyPr rot="0" spcFirstLastPara="1" vertOverflow="overflow" horzOverflow="overflow" vert="horz" wrap="square" lIns="27093" tIns="27093" rIns="27093" bIns="27093" numCol="1" spcCol="38100" rtlCol="0" anchor="ctr">
        <a:spAutoFit/>
      </a:bodyPr>
      <a:lstStyle>
        <a:defPPr marL="0" marR="0" indent="0" algn="ctr" defTabSz="587022" rtl="0" fontAlgn="auto" latinLnBrk="0" hangingPunct="0">
          <a:lnSpc>
            <a:spcPct val="100000"/>
          </a:lnSpc>
          <a:spcBef>
            <a:spcPts val="0"/>
          </a:spcBef>
          <a:spcAft>
            <a:spcPts val="0"/>
          </a:spcAft>
          <a:buClrTx/>
          <a:buSzTx/>
          <a:buFontTx/>
          <a:buNone/>
          <a:tabLst/>
          <a:defRPr kumimoji="0" sz="3400" b="0" i="0" u="none" strike="noStrike" cap="none" spc="0" normalizeH="0" baseline="0">
            <a:ln>
              <a:noFill/>
            </a:ln>
            <a:solidFill>
              <a:srgbClr val="FFFFFF"/>
            </a:solidFill>
            <a:effectLst>
              <a:outerShdw blurRad="50800" dist="38100" dir="5400000" rotWithShape="0">
                <a:srgbClr val="000000"/>
              </a:outerShdw>
            </a:effectLst>
            <a:uFillTx/>
            <a:latin typeface="+mn-lt"/>
            <a:ea typeface="+mn-ea"/>
            <a:cs typeface="+mn-cs"/>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175"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3175" cap="flat">
          <a:noFill/>
          <a:miter lim="400000"/>
        </a:ln>
        <a:effectLst/>
        <a:sp3d/>
      </a:spPr>
      <a:bodyPr rot="0" spcFirstLastPara="1" vertOverflow="overflow" horzOverflow="overflow" vert="horz" wrap="square" lIns="27093" tIns="27093" rIns="27093" bIns="27093" numCol="1" spcCol="38100" rtlCol="0" anchor="ctr">
        <a:spAutoFit/>
      </a:bodyPr>
      <a:lstStyle>
        <a:defPPr marL="0" marR="0" indent="0" algn="ctr" defTabSz="587022"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ED5"/>
            </a:solidFill>
            <a:effectLst>
              <a:outerShdw blurRad="50800" dist="38100" dir="5400000" rotWithShape="0">
                <a:srgbClr val="000000"/>
              </a:outerShdw>
            </a:effectLst>
            <a:uFillTx/>
            <a:latin typeface="Chalkboard SE Regular"/>
            <a:ea typeface="Chalkboard SE Regular"/>
            <a:cs typeface="Chalkboard SE Regular"/>
            <a:sym typeface="Chalkboard SE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Industrial">
  <a:themeElements>
    <a:clrScheme name="Industrial">
      <a:dk1>
        <a:srgbClr val="000000"/>
      </a:dk1>
      <a:lt1>
        <a:srgbClr val="FFFFFF"/>
      </a:lt1>
      <a:dk2>
        <a:srgbClr val="53585F"/>
      </a:dk2>
      <a:lt2>
        <a:srgbClr val="DCDEE0"/>
      </a:lt2>
      <a:accent1>
        <a:srgbClr val="0073CF"/>
      </a:accent1>
      <a:accent2>
        <a:srgbClr val="1A941F"/>
      </a:accent2>
      <a:accent3>
        <a:srgbClr val="DCBD23"/>
      </a:accent3>
      <a:accent4>
        <a:srgbClr val="DE6A10"/>
      </a:accent4>
      <a:accent5>
        <a:srgbClr val="C82506"/>
      </a:accent5>
      <a:accent6>
        <a:srgbClr val="773F9B"/>
      </a:accent6>
      <a:hlink>
        <a:srgbClr val="0000FF"/>
      </a:hlink>
      <a:folHlink>
        <a:srgbClr val="FF00FF"/>
      </a:folHlink>
    </a:clrScheme>
    <a:fontScheme name="Industrial">
      <a:majorFont>
        <a:latin typeface="Helvetica Neue Light"/>
        <a:ea typeface="Helvetica Neue Light"/>
        <a:cs typeface="Helvetica Neue Light"/>
      </a:majorFont>
      <a:minorFont>
        <a:latin typeface="Helvetica Neue Light"/>
        <a:ea typeface="Helvetica Neue Light"/>
        <a:cs typeface="Helvetica Neue Light"/>
      </a:minorFont>
    </a:fontScheme>
    <a:fmtScheme name="Industri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3175" cap="flat">
          <a:noFill/>
          <a:miter lim="400000"/>
        </a:ln>
        <a:effectLst/>
        <a:sp3d/>
      </a:spPr>
      <a:bodyPr rot="0" spcFirstLastPara="1" vertOverflow="overflow" horzOverflow="overflow" vert="horz" wrap="square" lIns="27093" tIns="27093" rIns="27093" bIns="27093" numCol="1" spcCol="38100" rtlCol="0" anchor="ctr">
        <a:spAutoFit/>
      </a:bodyPr>
      <a:lstStyle>
        <a:defPPr marL="0" marR="0" indent="0" algn="ctr" defTabSz="587022" rtl="0" fontAlgn="auto" latinLnBrk="0" hangingPunct="0">
          <a:lnSpc>
            <a:spcPct val="100000"/>
          </a:lnSpc>
          <a:spcBef>
            <a:spcPts val="0"/>
          </a:spcBef>
          <a:spcAft>
            <a:spcPts val="0"/>
          </a:spcAft>
          <a:buClrTx/>
          <a:buSzTx/>
          <a:buFontTx/>
          <a:buNone/>
          <a:tabLst/>
          <a:defRPr kumimoji="0" sz="3400" b="0" i="0" u="none" strike="noStrike" cap="none" spc="0" normalizeH="0" baseline="0">
            <a:ln>
              <a:noFill/>
            </a:ln>
            <a:solidFill>
              <a:srgbClr val="FFFFFF"/>
            </a:solidFill>
            <a:effectLst>
              <a:outerShdw blurRad="50800" dist="38100" dir="5400000" rotWithShape="0">
                <a:srgbClr val="000000"/>
              </a:outerShdw>
            </a:effectLst>
            <a:uFillTx/>
            <a:latin typeface="+mn-lt"/>
            <a:ea typeface="+mn-ea"/>
            <a:cs typeface="+mn-cs"/>
            <a:sym typeface="Helvetica Neue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175"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3175" cap="flat">
          <a:noFill/>
          <a:miter lim="400000"/>
        </a:ln>
        <a:effectLst/>
        <a:sp3d/>
      </a:spPr>
      <a:bodyPr rot="0" spcFirstLastPara="1" vertOverflow="overflow" horzOverflow="overflow" vert="horz" wrap="square" lIns="27093" tIns="27093" rIns="27093" bIns="27093" numCol="1" spcCol="38100" rtlCol="0" anchor="ctr">
        <a:spAutoFit/>
      </a:bodyPr>
      <a:lstStyle>
        <a:defPPr marL="0" marR="0" indent="0" algn="ctr" defTabSz="587022"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ED5"/>
            </a:solidFill>
            <a:effectLst>
              <a:outerShdw blurRad="50800" dist="38100" dir="5400000" rotWithShape="0">
                <a:srgbClr val="000000"/>
              </a:outerShdw>
            </a:effectLst>
            <a:uFillTx/>
            <a:latin typeface="Chalkboard SE Regular"/>
            <a:ea typeface="Chalkboard SE Regular"/>
            <a:cs typeface="Chalkboard SE Regular"/>
            <a:sym typeface="Chalkboard SE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TotalTime>
  <Words>2075</Words>
  <Application>Microsoft Macintosh PowerPoint</Application>
  <PresentationFormat>Custom</PresentationFormat>
  <Paragraphs>162</Paragraphs>
  <Slides>12</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12</vt:i4>
      </vt:variant>
    </vt:vector>
  </HeadingPairs>
  <TitlesOfParts>
    <vt:vector size="24" baseType="lpstr">
      <vt:lpstr>Abadi MT Condensed Extra Bold</vt:lpstr>
      <vt:lpstr>Arial Unicode MS</vt:lpstr>
      <vt:lpstr>Chalkboard</vt:lpstr>
      <vt:lpstr>Chalkboard SE Bold</vt:lpstr>
      <vt:lpstr>Chalkboard SE Regular</vt:lpstr>
      <vt:lpstr>Chalkduster</vt:lpstr>
      <vt:lpstr>Helvetica Neue</vt:lpstr>
      <vt:lpstr>Helvetica Neue Light</vt:lpstr>
      <vt:lpstr>小塚ゴシック Pr6N M</vt:lpstr>
      <vt:lpstr>小塚ゴシック Pro B</vt:lpstr>
      <vt:lpstr>小塚明朝 Pr6N B</vt:lpstr>
      <vt:lpstr>Industrial</vt:lpstr>
      <vt:lpstr>Simple introduction to quantum mechanics  Quantum mechanics tells us that all systems have discrete energy levels.</vt:lpstr>
      <vt:lpstr>Let’s look at an example:  The easiest example is a “particle-in-a-box”, a particle of mass m confined to the range 0≤x≤a (where a is a constant).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15.0027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Simple introduction to quantum mechanics  Quantum mechanics tells us that all systems have discrete energy levels.</dc:title>
  <cp:lastModifiedBy>millard alexander</cp:lastModifiedBy>
  <cp:revision>2</cp:revision>
  <dcterms:modified xsi:type="dcterms:W3CDTF">2019-01-27T23:00:04Z</dcterms:modified>
</cp:coreProperties>
</file>